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handoutMasterIdLst>
    <p:handoutMasterId r:id="rId63"/>
  </p:handoutMasterIdLst>
  <p:sldIdLst>
    <p:sldId id="256" r:id="rId5"/>
    <p:sldId id="257" r:id="rId6"/>
    <p:sldId id="318" r:id="rId7"/>
    <p:sldId id="269" r:id="rId8"/>
    <p:sldId id="270" r:id="rId9"/>
    <p:sldId id="271" r:id="rId10"/>
    <p:sldId id="272" r:id="rId11"/>
    <p:sldId id="273" r:id="rId12"/>
    <p:sldId id="274" r:id="rId13"/>
    <p:sldId id="275" r:id="rId14"/>
    <p:sldId id="321" r:id="rId15"/>
    <p:sldId id="276" r:id="rId16"/>
    <p:sldId id="278" r:id="rId17"/>
    <p:sldId id="279" r:id="rId18"/>
    <p:sldId id="280" r:id="rId19"/>
    <p:sldId id="281" r:id="rId20"/>
    <p:sldId id="282" r:id="rId21"/>
    <p:sldId id="283" r:id="rId22"/>
    <p:sldId id="284" r:id="rId23"/>
    <p:sldId id="286" r:id="rId24"/>
    <p:sldId id="285" r:id="rId25"/>
    <p:sldId id="287" r:id="rId26"/>
    <p:sldId id="288" r:id="rId27"/>
    <p:sldId id="289" r:id="rId28"/>
    <p:sldId id="290" r:id="rId29"/>
    <p:sldId id="291" r:id="rId30"/>
    <p:sldId id="292" r:id="rId31"/>
    <p:sldId id="293" r:id="rId32"/>
    <p:sldId id="294" r:id="rId33"/>
    <p:sldId id="295" r:id="rId34"/>
    <p:sldId id="320" r:id="rId35"/>
    <p:sldId id="322" r:id="rId36"/>
    <p:sldId id="323" r:id="rId37"/>
    <p:sldId id="324" r:id="rId38"/>
    <p:sldId id="319" r:id="rId39"/>
    <p:sldId id="296" r:id="rId40"/>
    <p:sldId id="297" r:id="rId41"/>
    <p:sldId id="298" r:id="rId42"/>
    <p:sldId id="300" r:id="rId43"/>
    <p:sldId id="299"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5" r:id="rId58"/>
    <p:sldId id="314" r:id="rId59"/>
    <p:sldId id="316" r:id="rId60"/>
    <p:sldId id="31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1C5"/>
    <a:srgbClr val="124D9B"/>
    <a:srgbClr val="FC5D73"/>
    <a:srgbClr val="124DA2"/>
    <a:srgbClr val="F06681"/>
    <a:srgbClr val="F9526B"/>
    <a:srgbClr val="AE50BB"/>
    <a:srgbClr val="2267EB"/>
    <a:srgbClr val="14C8B9"/>
    <a:srgbClr val="F50B0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10/27/2023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michabirklbauer.github.io/neuralnet" TargetMode="Externa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uggingface/trl" TargetMode="External"/><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doi.org/10.1016/j.metrad.2023.100017"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pt.fh-ooe.at/"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dynamics.microsoft.com/en-us/ai/customer-insights/what-is-sentiment-analysis/"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github/michabirklbauer/hgb_dse_text_mining/blob/master/Sentiment.ipynb" TargetMode="External"/><Relationship Id="rId2" Type="http://schemas.openxmlformats.org/officeDocument/2006/relationships/hyperlink" Target="https://github.com/michabirklbauer/hgb_dse_text_mining/blob/master/Sentiment.ipynb"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habirklbauer/hgb_dse_text_mining/blob/master/Captioning.ipynb" TargetMode="External"/><Relationship Id="rId2" Type="http://schemas.openxmlformats.org/officeDocument/2006/relationships/hyperlink" Target="https://keras.io/examples/vision/image_captioning/" TargetMode="External"/><Relationship Id="rId1" Type="http://schemas.openxmlformats.org/officeDocument/2006/relationships/slideLayout" Target="../slideLayouts/slideLayout8.xml"/><Relationship Id="rId4" Type="http://schemas.openxmlformats.org/officeDocument/2006/relationships/hyperlink" Target="https://colab.research.google.com/github/michabirklbauer/hgb_dse_text_mining/blob/master/captioning.ipynb"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rxiv.org/abs/1806.04510"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hyperlink" Target="https://blogs.rstudio.com/ai/posts/2020-07-30-state-of-the-art-nlp-models-from-r/" TargetMode="External"/><Relationship Id="rId3" Type="http://schemas.openxmlformats.org/officeDocument/2006/relationships/hyperlink" Target="https://github.com/openai/gpt-3" TargetMode="External"/><Relationship Id="rId7" Type="http://schemas.openxmlformats.org/officeDocument/2006/relationships/hyperlink" Target="https://ai.googleblog.com/2020/07/announcing-scann-efficient-vector.html" TargetMode="External"/><Relationship Id="rId2" Type="http://schemas.openxmlformats.org/officeDocument/2006/relationships/hyperlink" Target="https://www.youtube.com/playlist?list=PLqYmG7hTraZCDxZ44o4p3N5Anz3lLRVZF" TargetMode="External"/><Relationship Id="rId1" Type="http://schemas.openxmlformats.org/officeDocument/2006/relationships/slideLayout" Target="../slideLayouts/slideLayout8.xml"/><Relationship Id="rId6" Type="http://schemas.openxmlformats.org/officeDocument/2006/relationships/hyperlink" Target="https://openaccess.thecvf.com/content_CVPR_2020/html/Sigurdsson_Visual_Grounding_in_Video_for_Unsupervised_Word_Translation_CVPR_2020_paper.html" TargetMode="External"/><Relationship Id="rId5" Type="http://schemas.openxmlformats.org/officeDocument/2006/relationships/hyperlink" Target="https://arxiv.org/abs/1904.01557" TargetMode="External"/><Relationship Id="rId4" Type="http://schemas.openxmlformats.org/officeDocument/2006/relationships/hyperlink" Target="https://arxiv.org/abs/2005.14165" TargetMode="External"/><Relationship Id="rId9" Type="http://schemas.openxmlformats.org/officeDocument/2006/relationships/hyperlink" Target="https://colah.github.io/posts/2015-08-Understanding-LSTM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Natural Language Processing</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Micha Birklbauer</a:t>
            </a:r>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Learning</a:t>
            </a:r>
            <a:endParaRPr lang="de-AT" dirty="0"/>
          </a:p>
        </p:txBody>
      </p:sp>
      <p:sp>
        <p:nvSpPr>
          <p:cNvPr id="3" name="Inhaltsplatzhalter 2"/>
          <p:cNvSpPr>
            <a:spLocks noGrp="1"/>
          </p:cNvSpPr>
          <p:nvPr>
            <p:ph sz="quarter" idx="14"/>
          </p:nvPr>
        </p:nvSpPr>
        <p:spPr/>
        <p:txBody>
          <a:bodyPr/>
          <a:lstStyle/>
          <a:p>
            <a:r>
              <a:rPr lang="de-DE" dirty="0">
                <a:solidFill>
                  <a:srgbClr val="F61F1F"/>
                </a:solidFill>
              </a:rPr>
              <a:t>W</a:t>
            </a:r>
            <a:r>
              <a:rPr lang="de-DE" dirty="0"/>
              <a:t> (</a:t>
            </a:r>
            <a:r>
              <a:rPr lang="de-DE" dirty="0" err="1"/>
              <a:t>and</a:t>
            </a:r>
            <a:r>
              <a:rPr lang="de-DE" dirty="0"/>
              <a:t> </a:t>
            </a:r>
            <a:r>
              <a:rPr lang="de-DE" dirty="0">
                <a:solidFill>
                  <a:srgbClr val="F50B0E"/>
                </a:solidFill>
              </a:rPr>
              <a:t>b</a:t>
            </a:r>
            <a:r>
              <a:rPr lang="de-DE" dirty="0"/>
              <a:t>) </a:t>
            </a:r>
            <a:r>
              <a:rPr lang="de-DE" dirty="0" err="1"/>
              <a:t>are</a:t>
            </a:r>
            <a:r>
              <a:rPr lang="de-DE" dirty="0"/>
              <a:t> </a:t>
            </a:r>
            <a:r>
              <a:rPr lang="de-DE" dirty="0" err="1"/>
              <a:t>adjusted</a:t>
            </a:r>
            <a:r>
              <a:rPr lang="de-DE" dirty="0"/>
              <a:t> </a:t>
            </a:r>
            <a:r>
              <a:rPr lang="de-DE" dirty="0" err="1"/>
              <a:t>using</a:t>
            </a:r>
            <a:r>
              <a:rPr lang="de-DE" dirty="0"/>
              <a:t> </a:t>
            </a:r>
            <a:r>
              <a:rPr lang="de-DE" dirty="0" err="1"/>
              <a:t>gradient</a:t>
            </a:r>
            <a:r>
              <a:rPr lang="de-DE" dirty="0"/>
              <a:t> </a:t>
            </a:r>
            <a:r>
              <a:rPr lang="de-DE" dirty="0" err="1"/>
              <a:t>descent</a:t>
            </a:r>
            <a:r>
              <a:rPr lang="de-DE" dirty="0"/>
              <a:t> (</a:t>
            </a:r>
            <a:r>
              <a:rPr lang="de-DE" dirty="0" err="1"/>
              <a:t>Jacobian</a:t>
            </a:r>
            <a:r>
              <a:rPr lang="de-DE" dirty="0"/>
              <a:t>)</a:t>
            </a:r>
          </a:p>
          <a:p>
            <a:r>
              <a:rPr lang="de-DE" dirty="0" err="1"/>
              <a:t>Converges</a:t>
            </a:r>
            <a:r>
              <a:rPr lang="de-DE" dirty="0"/>
              <a:t> </a:t>
            </a:r>
            <a:r>
              <a:rPr lang="de-DE" dirty="0" err="1"/>
              <a:t>to</a:t>
            </a:r>
            <a:r>
              <a:rPr lang="de-DE" dirty="0"/>
              <a:t> </a:t>
            </a:r>
            <a:r>
              <a:rPr lang="de-DE" dirty="0" err="1"/>
              <a:t>local</a:t>
            </a:r>
            <a:r>
              <a:rPr lang="de-DE" dirty="0"/>
              <a:t> </a:t>
            </a:r>
            <a:r>
              <a:rPr lang="de-DE" dirty="0" err="1"/>
              <a:t>minimum</a:t>
            </a:r>
            <a:endParaRPr lang="de-DE" dirty="0"/>
          </a:p>
          <a:p>
            <a:r>
              <a:rPr lang="de-DE" dirty="0"/>
              <a:t>Works </a:t>
            </a:r>
            <a:r>
              <a:rPr lang="de-DE" dirty="0" err="1"/>
              <a:t>for</a:t>
            </a:r>
            <a:r>
              <a:rPr lang="de-DE" dirty="0"/>
              <a:t> </a:t>
            </a:r>
            <a:r>
              <a:rPr lang="de-DE" dirty="0" err="1"/>
              <a:t>any</a:t>
            </a:r>
            <a:r>
              <a:rPr lang="de-DE" dirty="0"/>
              <a:t> „smooth </a:t>
            </a:r>
            <a:r>
              <a:rPr lang="de-DE" dirty="0" err="1"/>
              <a:t>enough</a:t>
            </a:r>
            <a:r>
              <a:rPr lang="de-DE" dirty="0"/>
              <a:t>“ </a:t>
            </a:r>
            <a:r>
              <a:rPr lang="de-DE" dirty="0" err="1"/>
              <a:t>function</a:t>
            </a:r>
            <a:endParaRPr lang="de-DE"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931863" y="3301119"/>
            <a:ext cx="5395254" cy="2709156"/>
          </a:xfrm>
          <a:prstGeom prst="rect">
            <a:avLst/>
          </a:prstGeom>
        </p:spPr>
      </p:pic>
    </p:spTree>
    <p:extLst>
      <p:ext uri="{BB962C8B-B14F-4D97-AF65-F5344CB8AC3E}">
        <p14:creationId xmlns:p14="http://schemas.microsoft.com/office/powerpoint/2010/main" val="101785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854E-EABB-F3E5-F348-7F97CF344488}"/>
              </a:ext>
            </a:extLst>
          </p:cNvPr>
          <p:cNvSpPr>
            <a:spLocks noGrp="1"/>
          </p:cNvSpPr>
          <p:nvPr>
            <p:ph type="title"/>
          </p:nvPr>
        </p:nvSpPr>
        <p:spPr/>
        <p:txBody>
          <a:bodyPr>
            <a:normAutofit fontScale="90000"/>
          </a:bodyPr>
          <a:lstStyle/>
          <a:p>
            <a:r>
              <a:rPr lang="de-AT" dirty="0" err="1"/>
              <a:t>Implementations</a:t>
            </a:r>
            <a:endParaRPr lang="en-US" dirty="0"/>
          </a:p>
        </p:txBody>
      </p:sp>
      <p:sp>
        <p:nvSpPr>
          <p:cNvPr id="3" name="Content Placeholder 2">
            <a:extLst>
              <a:ext uri="{FF2B5EF4-FFF2-40B4-BE49-F238E27FC236}">
                <a16:creationId xmlns:a16="http://schemas.microsoft.com/office/drawing/2014/main" id="{0904D684-41A6-8861-A521-091DED5FB04C}"/>
              </a:ext>
            </a:extLst>
          </p:cNvPr>
          <p:cNvSpPr>
            <a:spLocks noGrp="1"/>
          </p:cNvSpPr>
          <p:nvPr>
            <p:ph sz="quarter" idx="14"/>
          </p:nvPr>
        </p:nvSpPr>
        <p:spPr>
          <a:xfrm>
            <a:off x="931864" y="1695450"/>
            <a:ext cx="5664880" cy="4314825"/>
          </a:xfrm>
        </p:spPr>
        <p:txBody>
          <a:bodyPr>
            <a:normAutofit fontScale="92500" lnSpcReduction="10000"/>
          </a:bodyPr>
          <a:lstStyle/>
          <a:p>
            <a:r>
              <a:rPr lang="de-AT" dirty="0" err="1"/>
              <a:t>Two</a:t>
            </a:r>
            <a:r>
              <a:rPr lang="de-AT" dirty="0"/>
              <a:t> </a:t>
            </a:r>
            <a:r>
              <a:rPr lang="de-AT" dirty="0" err="1"/>
              <a:t>popular</a:t>
            </a:r>
            <a:r>
              <a:rPr lang="de-AT" dirty="0"/>
              <a:t> </a:t>
            </a:r>
            <a:r>
              <a:rPr lang="de-AT" dirty="0" err="1"/>
              <a:t>frameworks</a:t>
            </a:r>
            <a:r>
              <a:rPr lang="de-AT" dirty="0"/>
              <a:t>:</a:t>
            </a:r>
          </a:p>
          <a:p>
            <a:pPr lvl="1"/>
            <a:r>
              <a:rPr lang="de-AT" dirty="0" err="1"/>
              <a:t>TensorFlow</a:t>
            </a:r>
            <a:r>
              <a:rPr lang="de-AT" dirty="0"/>
              <a:t> (Google)</a:t>
            </a:r>
          </a:p>
          <a:p>
            <a:pPr lvl="1"/>
            <a:r>
              <a:rPr lang="de-AT" dirty="0"/>
              <a:t>[Py]Torch (</a:t>
            </a:r>
            <a:r>
              <a:rPr lang="de-AT" dirty="0" err="1"/>
              <a:t>Meta</a:t>
            </a:r>
            <a:r>
              <a:rPr lang="de-AT" dirty="0"/>
              <a:t>)</a:t>
            </a:r>
          </a:p>
          <a:p>
            <a:r>
              <a:rPr lang="de-AT" dirty="0"/>
              <a:t>The </a:t>
            </a:r>
            <a:r>
              <a:rPr lang="de-AT" dirty="0" err="1"/>
              <a:t>given</a:t>
            </a:r>
            <a:r>
              <a:rPr lang="de-AT" dirty="0"/>
              <a:t> </a:t>
            </a:r>
            <a:r>
              <a:rPr lang="de-AT" dirty="0" err="1"/>
              <a:t>examples</a:t>
            </a:r>
            <a:r>
              <a:rPr lang="de-AT" dirty="0"/>
              <a:t> </a:t>
            </a:r>
            <a:r>
              <a:rPr lang="de-AT" dirty="0" err="1"/>
              <a:t>are</a:t>
            </a:r>
            <a:r>
              <a:rPr lang="de-AT" dirty="0"/>
              <a:t> </a:t>
            </a:r>
            <a:r>
              <a:rPr lang="de-AT" dirty="0" err="1"/>
              <a:t>implemented</a:t>
            </a:r>
            <a:r>
              <a:rPr lang="de-AT" dirty="0"/>
              <a:t> in </a:t>
            </a:r>
            <a:r>
              <a:rPr lang="de-AT" dirty="0" err="1"/>
              <a:t>TensorFlow</a:t>
            </a:r>
            <a:r>
              <a:rPr lang="de-AT" dirty="0"/>
              <a:t> / Keras</a:t>
            </a:r>
          </a:p>
          <a:p>
            <a:r>
              <a:rPr lang="de-AT" dirty="0" err="1"/>
              <a:t>Implementing</a:t>
            </a:r>
            <a:r>
              <a:rPr lang="de-AT" dirty="0"/>
              <a:t> </a:t>
            </a:r>
            <a:r>
              <a:rPr lang="de-AT" dirty="0" err="1"/>
              <a:t>low</a:t>
            </a:r>
            <a:r>
              <a:rPr lang="de-AT" dirty="0"/>
              <a:t>-level </a:t>
            </a:r>
            <a:r>
              <a:rPr lang="de-AT" dirty="0" err="1"/>
              <a:t>functions</a:t>
            </a:r>
            <a:r>
              <a:rPr lang="de-AT" dirty="0"/>
              <a:t> </a:t>
            </a:r>
            <a:r>
              <a:rPr lang="de-AT" dirty="0" err="1"/>
              <a:t>rarely</a:t>
            </a:r>
            <a:r>
              <a:rPr lang="de-AT" dirty="0"/>
              <a:t> </a:t>
            </a:r>
            <a:r>
              <a:rPr lang="de-AT" dirty="0" err="1"/>
              <a:t>necessary</a:t>
            </a:r>
            <a:r>
              <a:rPr lang="de-AT" dirty="0"/>
              <a:t> </a:t>
            </a:r>
            <a:r>
              <a:rPr lang="de-AT" dirty="0" err="1"/>
              <a:t>unless</a:t>
            </a:r>
            <a:r>
              <a:rPr lang="de-AT" dirty="0"/>
              <a:t> </a:t>
            </a:r>
            <a:r>
              <a:rPr lang="de-AT" dirty="0" err="1"/>
              <a:t>you</a:t>
            </a:r>
            <a:r>
              <a:rPr lang="de-AT" dirty="0"/>
              <a:t> </a:t>
            </a:r>
            <a:r>
              <a:rPr lang="de-AT" dirty="0" err="1"/>
              <a:t>invent</a:t>
            </a:r>
            <a:r>
              <a:rPr lang="de-AT" dirty="0"/>
              <a:t> </a:t>
            </a:r>
            <a:r>
              <a:rPr lang="de-AT" dirty="0" err="1"/>
              <a:t>your</a:t>
            </a:r>
            <a:r>
              <a:rPr lang="de-AT" dirty="0"/>
              <a:t> own </a:t>
            </a:r>
            <a:r>
              <a:rPr lang="de-AT" dirty="0" err="1"/>
              <a:t>layer</a:t>
            </a:r>
            <a:r>
              <a:rPr lang="de-AT" dirty="0"/>
              <a:t> type </a:t>
            </a:r>
            <a:r>
              <a:rPr lang="de-AT" dirty="0" err="1"/>
              <a:t>or</a:t>
            </a:r>
            <a:r>
              <a:rPr lang="de-AT" dirty="0"/>
              <a:t> </a:t>
            </a:r>
            <a:r>
              <a:rPr lang="de-AT" dirty="0" err="1"/>
              <a:t>loss</a:t>
            </a:r>
            <a:r>
              <a:rPr lang="de-AT" dirty="0"/>
              <a:t> </a:t>
            </a:r>
            <a:r>
              <a:rPr lang="de-AT" dirty="0" err="1"/>
              <a:t>function</a:t>
            </a:r>
            <a:endParaRPr lang="de-AT" dirty="0"/>
          </a:p>
          <a:p>
            <a:r>
              <a:rPr lang="de-AT" dirty="0" err="1"/>
              <a:t>Example</a:t>
            </a:r>
            <a:r>
              <a:rPr lang="de-AT" dirty="0"/>
              <a:t> </a:t>
            </a:r>
            <a:r>
              <a:rPr lang="de-AT" dirty="0" err="1"/>
              <a:t>feed</a:t>
            </a:r>
            <a:r>
              <a:rPr lang="de-AT" dirty="0"/>
              <a:t>-forward </a:t>
            </a:r>
            <a:r>
              <a:rPr lang="de-AT" dirty="0" err="1"/>
              <a:t>neural</a:t>
            </a:r>
            <a:r>
              <a:rPr lang="de-AT" dirty="0"/>
              <a:t> network </a:t>
            </a:r>
            <a:r>
              <a:rPr lang="de-AT" dirty="0" err="1"/>
              <a:t>implementation</a:t>
            </a:r>
            <a:r>
              <a:rPr lang="de-AT" dirty="0"/>
              <a:t> </a:t>
            </a:r>
            <a:r>
              <a:rPr lang="de-AT" dirty="0" err="1"/>
              <a:t>from</a:t>
            </a:r>
            <a:r>
              <a:rPr lang="de-AT" dirty="0"/>
              <a:t> </a:t>
            </a:r>
            <a:r>
              <a:rPr lang="de-AT" dirty="0" err="1"/>
              <a:t>scratch</a:t>
            </a:r>
            <a:r>
              <a:rPr lang="de-AT" dirty="0"/>
              <a:t>:</a:t>
            </a:r>
            <a:br>
              <a:rPr lang="de-AT" dirty="0"/>
            </a:br>
            <a:r>
              <a:rPr lang="de-AT" dirty="0">
                <a:solidFill>
                  <a:srgbClr val="4A41C5"/>
                </a:solidFill>
                <a:hlinkClick r:id="rId2">
                  <a:extLst>
                    <a:ext uri="{A12FA001-AC4F-418D-AE19-62706E023703}">
                      <ahyp:hlinkClr xmlns:ahyp="http://schemas.microsoft.com/office/drawing/2018/hyperlinkcolor" val="tx"/>
                    </a:ext>
                  </a:extLst>
                </a:hlinkClick>
              </a:rPr>
              <a:t>michabirklbauer.github.io/</a:t>
            </a:r>
            <a:r>
              <a:rPr lang="de-AT" dirty="0" err="1">
                <a:solidFill>
                  <a:srgbClr val="4A41C5"/>
                </a:solidFill>
                <a:hlinkClick r:id="rId2">
                  <a:extLst>
                    <a:ext uri="{A12FA001-AC4F-418D-AE19-62706E023703}">
                      <ahyp:hlinkClr xmlns:ahyp="http://schemas.microsoft.com/office/drawing/2018/hyperlinkcolor" val="tx"/>
                    </a:ext>
                  </a:extLst>
                </a:hlinkClick>
              </a:rPr>
              <a:t>neuralnet</a:t>
            </a:r>
            <a:endParaRPr lang="de-AT" dirty="0">
              <a:solidFill>
                <a:srgbClr val="4A41C5"/>
              </a:solidFill>
            </a:endParaRPr>
          </a:p>
          <a:p>
            <a:endParaRPr lang="en-US" dirty="0"/>
          </a:p>
        </p:txBody>
      </p:sp>
      <p:sp>
        <p:nvSpPr>
          <p:cNvPr id="4" name="Footer Placeholder 3">
            <a:extLst>
              <a:ext uri="{FF2B5EF4-FFF2-40B4-BE49-F238E27FC236}">
                <a16:creationId xmlns:a16="http://schemas.microsoft.com/office/drawing/2014/main" id="{2B25ECB6-EA10-07CC-1E69-46456BC03DD6}"/>
              </a:ext>
            </a:extLst>
          </p:cNvPr>
          <p:cNvSpPr>
            <a:spLocks noGrp="1"/>
          </p:cNvSpPr>
          <p:nvPr>
            <p:ph type="ftr" sz="quarter" idx="11"/>
          </p:nvPr>
        </p:nvSpPr>
        <p:spPr/>
        <p:txBody>
          <a:bodyPr/>
          <a:lstStyle/>
          <a:p>
            <a:r>
              <a:rPr lang="en-US" dirty="0">
                <a:solidFill>
                  <a:prstClr val="black"/>
                </a:solidFill>
              </a:rPr>
              <a:t>Natural Language Processing</a:t>
            </a:r>
          </a:p>
        </p:txBody>
      </p:sp>
      <p:sp>
        <p:nvSpPr>
          <p:cNvPr id="5" name="Date Placeholder 4">
            <a:extLst>
              <a:ext uri="{FF2B5EF4-FFF2-40B4-BE49-F238E27FC236}">
                <a16:creationId xmlns:a16="http://schemas.microsoft.com/office/drawing/2014/main" id="{BD70D097-8F3C-D0CA-E1CF-D722AB3A433A}"/>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AD7CE438-31EF-AD0F-1294-E0FECE0078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phic 7">
            <a:extLst>
              <a:ext uri="{FF2B5EF4-FFF2-40B4-BE49-F238E27FC236}">
                <a16:creationId xmlns:a16="http://schemas.microsoft.com/office/drawing/2014/main" id="{B680B152-3669-8DC5-3685-B6E0ADBA1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1660" y="1781452"/>
            <a:ext cx="3730398" cy="2386563"/>
          </a:xfrm>
          <a:prstGeom prst="rect">
            <a:avLst/>
          </a:prstGeom>
        </p:spPr>
      </p:pic>
      <p:pic>
        <p:nvPicPr>
          <p:cNvPr id="10" name="Graphic 9">
            <a:extLst>
              <a:ext uri="{FF2B5EF4-FFF2-40B4-BE49-F238E27FC236}">
                <a16:creationId xmlns:a16="http://schemas.microsoft.com/office/drawing/2014/main" id="{461BFC96-5D61-3209-BCFD-F38392E5AF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8257" y="2716850"/>
            <a:ext cx="1626699" cy="1626699"/>
          </a:xfrm>
          <a:prstGeom prst="rect">
            <a:avLst/>
          </a:prstGeom>
        </p:spPr>
      </p:pic>
      <p:pic>
        <p:nvPicPr>
          <p:cNvPr id="12" name="Graphic 11">
            <a:extLst>
              <a:ext uri="{FF2B5EF4-FFF2-40B4-BE49-F238E27FC236}">
                <a16:creationId xmlns:a16="http://schemas.microsoft.com/office/drawing/2014/main" id="{7EB3AF24-D31C-3394-843C-704704222F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1476" y="4789671"/>
            <a:ext cx="4648200" cy="1152525"/>
          </a:xfrm>
          <a:prstGeom prst="rect">
            <a:avLst/>
          </a:prstGeom>
        </p:spPr>
      </p:pic>
    </p:spTree>
    <p:extLst>
      <p:ext uri="{BB962C8B-B14F-4D97-AF65-F5344CB8AC3E}">
        <p14:creationId xmlns:p14="http://schemas.microsoft.com/office/powerpoint/2010/main" val="183229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Artificial</a:t>
            </a:r>
            <a:r>
              <a:rPr lang="de-DE" dirty="0"/>
              <a:t> </a:t>
            </a:r>
            <a:r>
              <a:rPr lang="de-DE" dirty="0" err="1"/>
              <a:t>Neural</a:t>
            </a:r>
            <a:r>
              <a:rPr lang="de-DE" dirty="0"/>
              <a:t> Networks in NLP</a:t>
            </a:r>
            <a:endParaRPr lang="de-AT" dirty="0"/>
          </a:p>
        </p:txBody>
      </p:sp>
      <p:sp>
        <p:nvSpPr>
          <p:cNvPr id="3" name="Inhaltsplatzhalter 2"/>
          <p:cNvSpPr>
            <a:spLocks noGrp="1"/>
          </p:cNvSpPr>
          <p:nvPr>
            <p:ph sz="quarter" idx="14"/>
          </p:nvPr>
        </p:nvSpPr>
        <p:spPr/>
        <p:txBody>
          <a:bodyPr/>
          <a:lstStyle/>
          <a:p>
            <a:r>
              <a:rPr lang="de-DE" dirty="0"/>
              <a:t>Classic </a:t>
            </a:r>
            <a:r>
              <a:rPr lang="de-DE" dirty="0" err="1"/>
              <a:t>feed</a:t>
            </a:r>
            <a:r>
              <a:rPr lang="de-DE" dirty="0"/>
              <a:t>-forward </a:t>
            </a:r>
            <a:r>
              <a:rPr lang="de-DE" dirty="0" err="1"/>
              <a:t>neural</a:t>
            </a:r>
            <a:r>
              <a:rPr lang="de-DE" dirty="0"/>
              <a:t> </a:t>
            </a:r>
            <a:r>
              <a:rPr lang="de-DE" dirty="0" err="1"/>
              <a:t>networks</a:t>
            </a:r>
            <a:r>
              <a:rPr lang="de-DE" dirty="0"/>
              <a:t> </a:t>
            </a:r>
            <a:r>
              <a:rPr lang="de-DE" dirty="0" err="1"/>
              <a:t>can</a:t>
            </a:r>
            <a:r>
              <a:rPr lang="de-DE" dirty="0"/>
              <a:t> </a:t>
            </a:r>
            <a:r>
              <a:rPr lang="de-DE" dirty="0" err="1"/>
              <a:t>be</a:t>
            </a:r>
            <a:r>
              <a:rPr lang="de-DE" dirty="0"/>
              <a:t> </a:t>
            </a:r>
            <a:r>
              <a:rPr lang="de-DE" dirty="0" err="1"/>
              <a:t>used</a:t>
            </a:r>
            <a:r>
              <a:rPr lang="de-DE" dirty="0"/>
              <a:t> like </a:t>
            </a:r>
            <a:r>
              <a:rPr lang="de-DE" dirty="0" err="1"/>
              <a:t>any</a:t>
            </a:r>
            <a:r>
              <a:rPr lang="de-DE" dirty="0"/>
              <a:t> </a:t>
            </a:r>
            <a:r>
              <a:rPr lang="de-DE" dirty="0" err="1"/>
              <a:t>other</a:t>
            </a:r>
            <a:r>
              <a:rPr lang="de-DE" dirty="0"/>
              <a:t> </a:t>
            </a:r>
            <a:r>
              <a:rPr lang="de-DE" dirty="0" err="1"/>
              <a:t>classification</a:t>
            </a:r>
            <a:r>
              <a:rPr lang="de-DE" dirty="0"/>
              <a:t> </a:t>
            </a:r>
            <a:r>
              <a:rPr lang="de-DE" dirty="0" err="1"/>
              <a:t>algorithm</a:t>
            </a:r>
            <a:r>
              <a:rPr lang="de-DE" dirty="0"/>
              <a:t> </a:t>
            </a:r>
            <a:r>
              <a:rPr lang="de-DE" dirty="0" err="1"/>
              <a:t>for</a:t>
            </a:r>
            <a:r>
              <a:rPr lang="de-DE" dirty="0"/>
              <a:t> </a:t>
            </a:r>
            <a:r>
              <a:rPr lang="de-DE" dirty="0" err="1"/>
              <a:t>any</a:t>
            </a:r>
            <a:r>
              <a:rPr lang="de-DE" dirty="0"/>
              <a:t> </a:t>
            </a:r>
            <a:r>
              <a:rPr lang="de-DE" dirty="0" err="1"/>
              <a:t>text</a:t>
            </a:r>
            <a:r>
              <a:rPr lang="de-DE" dirty="0"/>
              <a:t> </a:t>
            </a:r>
            <a:r>
              <a:rPr lang="de-DE" dirty="0" err="1"/>
              <a:t>classification</a:t>
            </a:r>
            <a:r>
              <a:rPr lang="de-DE" dirty="0"/>
              <a:t> </a:t>
            </a:r>
            <a:r>
              <a:rPr lang="de-DE" dirty="0" err="1"/>
              <a:t>task</a:t>
            </a:r>
            <a:endParaRPr lang="de-DE" dirty="0"/>
          </a:p>
          <a:p>
            <a:r>
              <a:rPr lang="de-DE" dirty="0"/>
              <a:t>Works </a:t>
            </a:r>
            <a:r>
              <a:rPr lang="de-DE" dirty="0" err="1"/>
              <a:t>with</a:t>
            </a:r>
            <a:r>
              <a:rPr lang="de-DE" dirty="0"/>
              <a:t> </a:t>
            </a:r>
            <a:r>
              <a:rPr lang="de-DE" dirty="0" err="1"/>
              <a:t>any</a:t>
            </a:r>
            <a:r>
              <a:rPr lang="de-DE" dirty="0"/>
              <a:t> </a:t>
            </a:r>
            <a:r>
              <a:rPr lang="de-DE" dirty="0" err="1"/>
              <a:t>feature</a:t>
            </a:r>
            <a:r>
              <a:rPr lang="de-DE" dirty="0"/>
              <a:t> </a:t>
            </a:r>
            <a:r>
              <a:rPr lang="de-DE" dirty="0" err="1"/>
              <a:t>representation</a:t>
            </a:r>
            <a:r>
              <a:rPr lang="de-DE" dirty="0"/>
              <a:t> (Binary, Count, TF-IDF, 2Vec)</a:t>
            </a:r>
          </a:p>
          <a:p>
            <a:r>
              <a:rPr lang="de-DE" dirty="0" err="1"/>
              <a:t>Eager-learning</a:t>
            </a:r>
            <a:r>
              <a:rPr lang="de-DE" dirty="0"/>
              <a:t>: </a:t>
            </a:r>
            <a:r>
              <a:rPr lang="de-DE" dirty="0" err="1"/>
              <a:t>Predictions</a:t>
            </a:r>
            <a:r>
              <a:rPr lang="de-DE" dirty="0"/>
              <a:t> </a:t>
            </a:r>
            <a:r>
              <a:rPr lang="de-DE" dirty="0" err="1"/>
              <a:t>are</a:t>
            </a:r>
            <a:r>
              <a:rPr lang="de-DE" dirty="0"/>
              <a:t> </a:t>
            </a:r>
            <a:r>
              <a:rPr lang="de-DE" dirty="0" err="1"/>
              <a:t>very</a:t>
            </a:r>
            <a:r>
              <a:rPr lang="de-DE" dirty="0"/>
              <a:t>, </a:t>
            </a:r>
            <a:r>
              <a:rPr lang="de-DE" dirty="0" err="1"/>
              <a:t>very</a:t>
            </a:r>
            <a:r>
              <a:rPr lang="de-DE" dirty="0"/>
              <a:t> fast (</a:t>
            </a:r>
            <a:r>
              <a:rPr lang="de-DE" dirty="0" err="1"/>
              <a:t>learning</a:t>
            </a:r>
            <a:r>
              <a:rPr lang="de-DE" dirty="0"/>
              <a:t> not so </a:t>
            </a:r>
            <a:r>
              <a:rPr lang="de-DE" dirty="0" err="1"/>
              <a:t>much</a:t>
            </a:r>
            <a:r>
              <a:rPr lang="de-DE" dirty="0"/>
              <a:t>)</a:t>
            </a:r>
          </a:p>
          <a:p>
            <a:r>
              <a:rPr lang="de-DE" dirty="0"/>
              <a:t>Can </a:t>
            </a:r>
            <a:r>
              <a:rPr lang="de-DE" dirty="0" err="1"/>
              <a:t>approximate</a:t>
            </a:r>
            <a:r>
              <a:rPr lang="de-DE" dirty="0"/>
              <a:t> </a:t>
            </a:r>
            <a:r>
              <a:rPr lang="de-DE" dirty="0" err="1"/>
              <a:t>any</a:t>
            </a:r>
            <a:r>
              <a:rPr lang="de-DE" dirty="0"/>
              <a:t> </a:t>
            </a:r>
            <a:r>
              <a:rPr lang="de-DE" dirty="0" err="1"/>
              <a:t>decision</a:t>
            </a:r>
            <a:r>
              <a:rPr lang="de-DE" dirty="0"/>
              <a:t> </a:t>
            </a:r>
            <a:r>
              <a:rPr lang="de-DE" dirty="0" err="1"/>
              <a:t>boundary</a:t>
            </a:r>
            <a:r>
              <a:rPr lang="de-DE" dirty="0"/>
              <a:t> </a:t>
            </a:r>
            <a:r>
              <a:rPr lang="de-DE" dirty="0" err="1"/>
              <a:t>arbitrary</a:t>
            </a:r>
            <a:r>
              <a:rPr lang="de-DE" dirty="0"/>
              <a:t> </a:t>
            </a:r>
            <a:r>
              <a:rPr lang="de-DE" dirty="0" err="1"/>
              <a:t>well</a:t>
            </a:r>
            <a:r>
              <a:rPr lang="de-DE" dirty="0"/>
              <a:t>…</a:t>
            </a:r>
          </a:p>
          <a:p>
            <a:r>
              <a:rPr lang="de-DE" dirty="0"/>
              <a:t>…BUT </a:t>
            </a:r>
            <a:r>
              <a:rPr lang="de-DE" dirty="0" err="1"/>
              <a:t>this</a:t>
            </a:r>
            <a:r>
              <a:rPr lang="de-DE" dirty="0"/>
              <a:t> </a:t>
            </a:r>
            <a:r>
              <a:rPr lang="de-DE" dirty="0" err="1"/>
              <a:t>very</a:t>
            </a:r>
            <a:r>
              <a:rPr lang="de-DE" dirty="0"/>
              <a:t> </a:t>
            </a:r>
            <a:r>
              <a:rPr lang="de-DE" dirty="0" err="1"/>
              <a:t>easily</a:t>
            </a:r>
            <a:r>
              <a:rPr lang="de-DE" dirty="0"/>
              <a:t> </a:t>
            </a:r>
            <a:r>
              <a:rPr lang="de-DE" dirty="0" err="1"/>
              <a:t>leads</a:t>
            </a:r>
            <a:r>
              <a:rPr lang="de-DE" dirty="0"/>
              <a:t> </a:t>
            </a:r>
            <a:r>
              <a:rPr lang="de-DE" dirty="0" err="1"/>
              <a:t>to</a:t>
            </a:r>
            <a:r>
              <a:rPr lang="de-DE" dirty="0"/>
              <a:t> </a:t>
            </a:r>
            <a:r>
              <a:rPr lang="de-DE" dirty="0" err="1"/>
              <a:t>overfitting</a:t>
            </a:r>
            <a:r>
              <a:rPr lang="de-DE" dirty="0"/>
              <a:t> (</a:t>
            </a:r>
            <a:r>
              <a:rPr lang="de-DE" dirty="0" err="1"/>
              <a:t>more</a:t>
            </a:r>
            <a:r>
              <a:rPr lang="de-DE" dirty="0"/>
              <a:t> </a:t>
            </a:r>
            <a:r>
              <a:rPr lang="de-DE" dirty="0" err="1"/>
              <a:t>likely</a:t>
            </a:r>
            <a:r>
              <a:rPr lang="de-DE" dirty="0"/>
              <a:t> </a:t>
            </a:r>
            <a:r>
              <a:rPr lang="de-DE" dirty="0" err="1"/>
              <a:t>than</a:t>
            </a:r>
            <a:r>
              <a:rPr lang="de-DE" dirty="0"/>
              <a:t> </a:t>
            </a:r>
            <a:r>
              <a:rPr lang="de-DE" dirty="0" err="1"/>
              <a:t>basic</a:t>
            </a:r>
            <a:r>
              <a:rPr lang="de-DE" dirty="0"/>
              <a:t> </a:t>
            </a:r>
            <a:r>
              <a:rPr lang="de-DE" dirty="0" err="1"/>
              <a:t>classifiers</a:t>
            </a:r>
            <a:r>
              <a:rPr lang="de-DE" dirty="0"/>
              <a:t> like </a:t>
            </a:r>
            <a:r>
              <a:rPr lang="de-DE" dirty="0" err="1"/>
              <a:t>naiveBayes</a:t>
            </a:r>
            <a:r>
              <a:rPr lang="de-DE" dirty="0"/>
              <a:t> </a:t>
            </a:r>
            <a:r>
              <a:rPr lang="de-DE" dirty="0" err="1"/>
              <a:t>or</a:t>
            </a:r>
            <a:r>
              <a:rPr lang="de-DE" dirty="0"/>
              <a:t> </a:t>
            </a:r>
            <a:r>
              <a:rPr lang="de-DE" dirty="0" err="1"/>
              <a:t>kNN</a:t>
            </a:r>
            <a:r>
              <a:rPr lang="de-DE" dirty="0"/>
              <a:t>)</a:t>
            </a:r>
          </a:p>
          <a:p>
            <a:r>
              <a:rPr lang="de-DE" dirty="0"/>
              <a:t>A </a:t>
            </a:r>
            <a:r>
              <a:rPr lang="de-DE" dirty="0" err="1"/>
              <a:t>lot</a:t>
            </a:r>
            <a:r>
              <a:rPr lang="de-DE" dirty="0"/>
              <a:t> </a:t>
            </a:r>
            <a:r>
              <a:rPr lang="de-DE" dirty="0" err="1"/>
              <a:t>more</a:t>
            </a:r>
            <a:r>
              <a:rPr lang="de-DE" dirty="0"/>
              <a:t> </a:t>
            </a:r>
            <a:r>
              <a:rPr lang="de-DE" dirty="0" err="1"/>
              <a:t>hyperparameters</a:t>
            </a:r>
            <a:r>
              <a:rPr lang="de-DE" dirty="0"/>
              <a:t> </a:t>
            </a:r>
            <a:r>
              <a:rPr lang="de-DE" dirty="0" err="1"/>
              <a:t>to</a:t>
            </a:r>
            <a:r>
              <a:rPr lang="de-DE" dirty="0"/>
              <a:t> tune </a:t>
            </a:r>
            <a:r>
              <a:rPr lang="de-DE" dirty="0" err="1"/>
              <a:t>compared</a:t>
            </a:r>
            <a:r>
              <a:rPr lang="de-DE" dirty="0"/>
              <a:t> </a:t>
            </a:r>
            <a:r>
              <a:rPr lang="de-DE" dirty="0" err="1"/>
              <a:t>to</a:t>
            </a:r>
            <a:r>
              <a:rPr lang="de-DE" dirty="0"/>
              <a:t> </a:t>
            </a:r>
            <a:r>
              <a:rPr lang="de-DE" dirty="0" err="1"/>
              <a:t>other</a:t>
            </a:r>
            <a:r>
              <a:rPr lang="de-DE" dirty="0"/>
              <a:t> </a:t>
            </a:r>
            <a:r>
              <a:rPr lang="de-DE" dirty="0" err="1"/>
              <a:t>classifiers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753710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Autofit/>
          </a:bodyPr>
          <a:lstStyle/>
          <a:p>
            <a:r>
              <a:rPr lang="de-DE" sz="7500" dirty="0" err="1"/>
              <a:t>Convolutional</a:t>
            </a:r>
            <a:br>
              <a:rPr lang="de-DE" sz="7500" dirty="0"/>
            </a:br>
            <a:r>
              <a:rPr lang="de-DE" sz="7500" dirty="0" err="1"/>
              <a:t>Neural</a:t>
            </a:r>
            <a:br>
              <a:rPr lang="de-DE" sz="7500" dirty="0"/>
            </a:br>
            <a:r>
              <a:rPr lang="de-DE" sz="7500" dirty="0"/>
              <a:t>Networks</a:t>
            </a:r>
            <a:endParaRPr lang="en-US" sz="75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2" y="2019946"/>
            <a:ext cx="4020953" cy="2790951"/>
          </a:xfrm>
          <a:prstGeom prst="rect">
            <a:avLst/>
          </a:prstGeom>
        </p:spPr>
      </p:pic>
    </p:spTree>
    <p:extLst>
      <p:ext uri="{BB962C8B-B14F-4D97-AF65-F5344CB8AC3E}">
        <p14:creationId xmlns:p14="http://schemas.microsoft.com/office/powerpoint/2010/main" val="348825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a:t>Convolution</a:t>
            </a:r>
            <a:endParaRPr lang="de-AT" dirty="0"/>
          </a:p>
        </p:txBody>
      </p:sp>
      <p:sp>
        <p:nvSpPr>
          <p:cNvPr id="10" name="Inhaltsplatzhalter 9"/>
          <p:cNvSpPr>
            <a:spLocks noGrp="1"/>
          </p:cNvSpPr>
          <p:nvPr>
            <p:ph sz="quarter" idx="14"/>
          </p:nvPr>
        </p:nvSpPr>
        <p:spPr>
          <a:xfrm>
            <a:off x="931863" y="1695450"/>
            <a:ext cx="5122877" cy="4314825"/>
          </a:xfrm>
        </p:spPr>
        <p:txBody>
          <a:bodyPr/>
          <a:lstStyle/>
          <a:p>
            <a:r>
              <a:rPr lang="de-DE" dirty="0" err="1"/>
              <a:t>Instead</a:t>
            </a:r>
            <a:r>
              <a:rPr lang="de-DE" dirty="0"/>
              <a:t> </a:t>
            </a:r>
            <a:r>
              <a:rPr lang="de-DE" dirty="0" err="1"/>
              <a:t>of</a:t>
            </a:r>
            <a:r>
              <a:rPr lang="de-DE" dirty="0"/>
              <a:t> </a:t>
            </a:r>
            <a:r>
              <a:rPr lang="de-DE" dirty="0" err="1"/>
              <a:t>fully</a:t>
            </a:r>
            <a:r>
              <a:rPr lang="de-DE" dirty="0"/>
              <a:t> </a:t>
            </a:r>
            <a:r>
              <a:rPr lang="de-DE" dirty="0" err="1"/>
              <a:t>connected</a:t>
            </a:r>
            <a:r>
              <a:rPr lang="de-DE" dirty="0"/>
              <a:t> </a:t>
            </a:r>
            <a:r>
              <a:rPr lang="de-DE" dirty="0" err="1"/>
              <a:t>input</a:t>
            </a:r>
            <a:r>
              <a:rPr lang="de-DE" dirty="0"/>
              <a:t> </a:t>
            </a:r>
            <a:r>
              <a:rPr lang="de-DE" dirty="0" err="1"/>
              <a:t>units</a:t>
            </a:r>
            <a:r>
              <a:rPr lang="de-DE" dirty="0"/>
              <a:t> </a:t>
            </a:r>
            <a:r>
              <a:rPr lang="de-DE" dirty="0" err="1"/>
              <a:t>we</a:t>
            </a:r>
            <a:r>
              <a:rPr lang="de-DE" dirty="0"/>
              <a:t> </a:t>
            </a:r>
            <a:r>
              <a:rPr lang="de-DE" dirty="0" err="1"/>
              <a:t>use</a:t>
            </a:r>
            <a:r>
              <a:rPr lang="de-DE" dirty="0"/>
              <a:t> </a:t>
            </a:r>
            <a:r>
              <a:rPr lang="de-DE" dirty="0" err="1"/>
              <a:t>locally</a:t>
            </a:r>
            <a:r>
              <a:rPr lang="de-DE" dirty="0"/>
              <a:t> </a:t>
            </a:r>
            <a:r>
              <a:rPr lang="de-DE" dirty="0" err="1"/>
              <a:t>connected</a:t>
            </a:r>
            <a:r>
              <a:rPr lang="de-DE" dirty="0"/>
              <a:t> </a:t>
            </a:r>
            <a:r>
              <a:rPr lang="de-DE" dirty="0" err="1"/>
              <a:t>units</a:t>
            </a:r>
            <a:endParaRPr lang="de-DE" dirty="0"/>
          </a:p>
          <a:p>
            <a:r>
              <a:rPr lang="de-DE" dirty="0"/>
              <a:t>These 3 x 3 </a:t>
            </a:r>
            <a:r>
              <a:rPr lang="de-DE" dirty="0" err="1"/>
              <a:t>receptive</a:t>
            </a:r>
            <a:r>
              <a:rPr lang="de-DE" dirty="0"/>
              <a:t> </a:t>
            </a:r>
            <a:r>
              <a:rPr lang="de-DE" dirty="0" err="1"/>
              <a:t>fields</a:t>
            </a:r>
            <a:r>
              <a:rPr lang="de-DE" dirty="0"/>
              <a:t> </a:t>
            </a:r>
            <a:r>
              <a:rPr lang="de-DE" dirty="0" err="1"/>
              <a:t>are</a:t>
            </a:r>
            <a:r>
              <a:rPr lang="de-DE" dirty="0"/>
              <a:t> </a:t>
            </a:r>
            <a:r>
              <a:rPr lang="de-DE" dirty="0" err="1"/>
              <a:t>called</a:t>
            </a:r>
            <a:r>
              <a:rPr lang="de-DE" dirty="0"/>
              <a:t> </a:t>
            </a:r>
            <a:r>
              <a:rPr lang="de-DE" dirty="0" err="1"/>
              <a:t>kernels</a:t>
            </a:r>
            <a:r>
              <a:rPr lang="de-DE" dirty="0"/>
              <a:t> </a:t>
            </a:r>
            <a:r>
              <a:rPr lang="de-DE" dirty="0" err="1"/>
              <a:t>and</a:t>
            </a:r>
            <a:r>
              <a:rPr lang="de-DE" dirty="0"/>
              <a:t> </a:t>
            </a:r>
            <a:r>
              <a:rPr lang="de-DE" dirty="0" err="1"/>
              <a:t>summarize</a:t>
            </a:r>
            <a:r>
              <a:rPr lang="de-DE" dirty="0"/>
              <a:t> </a:t>
            </a:r>
            <a:r>
              <a:rPr lang="de-DE" dirty="0" err="1"/>
              <a:t>the</a:t>
            </a:r>
            <a:r>
              <a:rPr lang="de-DE" dirty="0"/>
              <a:t> </a:t>
            </a:r>
            <a:r>
              <a:rPr lang="de-DE" dirty="0" err="1"/>
              <a:t>features</a:t>
            </a:r>
            <a:r>
              <a:rPr lang="de-DE" dirty="0"/>
              <a:t> in </a:t>
            </a:r>
            <a:r>
              <a:rPr lang="de-DE" dirty="0" err="1"/>
              <a:t>the</a:t>
            </a:r>
            <a:r>
              <a:rPr lang="de-DE" dirty="0"/>
              <a:t> 3 x 3 </a:t>
            </a:r>
            <a:r>
              <a:rPr lang="de-DE" dirty="0" err="1"/>
              <a:t>field</a:t>
            </a:r>
            <a:r>
              <a:rPr lang="de-DE" dirty="0"/>
              <a:t> </a:t>
            </a:r>
            <a:r>
              <a:rPr lang="de-DE" dirty="0" err="1"/>
              <a:t>creating</a:t>
            </a:r>
            <a:r>
              <a:rPr lang="de-DE" dirty="0"/>
              <a:t> a </a:t>
            </a:r>
            <a:r>
              <a:rPr lang="de-DE" dirty="0" err="1"/>
              <a:t>feature</a:t>
            </a:r>
            <a:r>
              <a:rPr lang="de-DE" dirty="0"/>
              <a:t> </a:t>
            </a:r>
            <a:r>
              <a:rPr lang="de-DE" dirty="0" err="1"/>
              <a:t>map</a:t>
            </a:r>
            <a:r>
              <a:rPr lang="de-DE" dirty="0"/>
              <a:t> (</a:t>
            </a:r>
            <a:r>
              <a:rPr lang="de-DE" dirty="0" err="1"/>
              <a:t>channel</a:t>
            </a:r>
            <a:r>
              <a:rPr lang="de-DE" dirty="0"/>
              <a:t>)</a:t>
            </a:r>
          </a:p>
          <a:p>
            <a:r>
              <a:rPr lang="de-DE" dirty="0" err="1"/>
              <a:t>By</a:t>
            </a:r>
            <a:r>
              <a:rPr lang="de-DE" dirty="0"/>
              <a:t> </a:t>
            </a:r>
            <a:r>
              <a:rPr lang="de-DE" dirty="0" err="1"/>
              <a:t>applying</a:t>
            </a:r>
            <a:r>
              <a:rPr lang="de-DE" dirty="0"/>
              <a:t> different </a:t>
            </a:r>
            <a:r>
              <a:rPr lang="de-DE" dirty="0" err="1"/>
              <a:t>kernels</a:t>
            </a:r>
            <a:r>
              <a:rPr lang="de-DE" dirty="0"/>
              <a:t> </a:t>
            </a:r>
            <a:r>
              <a:rPr lang="de-DE" dirty="0" err="1"/>
              <a:t>we</a:t>
            </a:r>
            <a:r>
              <a:rPr lang="de-DE" dirty="0"/>
              <a:t> </a:t>
            </a:r>
            <a:r>
              <a:rPr lang="de-DE" dirty="0" err="1"/>
              <a:t>get</a:t>
            </a:r>
            <a:r>
              <a:rPr lang="de-DE" dirty="0"/>
              <a:t> different </a:t>
            </a:r>
            <a:r>
              <a:rPr lang="de-DE" dirty="0" err="1"/>
              <a:t>channels</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6054740" y="1694180"/>
            <a:ext cx="5205398" cy="2174789"/>
          </a:xfrm>
          <a:prstGeom prst="rect">
            <a:avLst/>
          </a:prstGeom>
        </p:spPr>
      </p:pic>
      <p:pic>
        <p:nvPicPr>
          <p:cNvPr id="12" name="Grafik 11"/>
          <p:cNvPicPr>
            <a:picLocks noChangeAspect="1"/>
          </p:cNvPicPr>
          <p:nvPr/>
        </p:nvPicPr>
        <p:blipFill>
          <a:blip r:embed="rId3"/>
          <a:stretch>
            <a:fillRect/>
          </a:stretch>
        </p:blipFill>
        <p:spPr>
          <a:xfrm>
            <a:off x="6054741" y="3880597"/>
            <a:ext cx="5205398" cy="2290765"/>
          </a:xfrm>
          <a:prstGeom prst="rect">
            <a:avLst/>
          </a:prstGeom>
        </p:spPr>
      </p:pic>
    </p:spTree>
    <p:extLst>
      <p:ext uri="{BB962C8B-B14F-4D97-AF65-F5344CB8AC3E}">
        <p14:creationId xmlns:p14="http://schemas.microsoft.com/office/powerpoint/2010/main" val="339772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Convolution</a:t>
            </a:r>
            <a:endParaRPr lang="de-AT" dirty="0"/>
          </a:p>
        </p:txBody>
      </p:sp>
      <p:sp>
        <p:nvSpPr>
          <p:cNvPr id="3" name="Inhaltsplatzhalter 2"/>
          <p:cNvSpPr>
            <a:spLocks noGrp="1"/>
          </p:cNvSpPr>
          <p:nvPr>
            <p:ph sz="quarter" idx="14"/>
          </p:nvPr>
        </p:nvSpPr>
        <p:spPr>
          <a:xfrm>
            <a:off x="931864" y="1695450"/>
            <a:ext cx="3134418" cy="4314825"/>
          </a:xfrm>
        </p:spPr>
        <p:txBody>
          <a:bodyPr>
            <a:normAutofit/>
          </a:bodyPr>
          <a:lstStyle/>
          <a:p>
            <a:r>
              <a:rPr lang="en-US" dirty="0"/>
              <a:t>The kernel slides across the image and produces an output value at each position</a:t>
            </a:r>
          </a:p>
          <a:p>
            <a:r>
              <a:rPr lang="en-US" dirty="0"/>
              <a:t>We convolve multiple kernels and obtain multiple feature maps or channels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4066281" y="1694180"/>
            <a:ext cx="3677186" cy="1683334"/>
          </a:xfrm>
          <a:prstGeom prst="rect">
            <a:avLst/>
          </a:prstGeom>
        </p:spPr>
      </p:pic>
      <p:pic>
        <p:nvPicPr>
          <p:cNvPr id="9" name="Grafik 8"/>
          <p:cNvPicPr>
            <a:picLocks noChangeAspect="1"/>
          </p:cNvPicPr>
          <p:nvPr/>
        </p:nvPicPr>
        <p:blipFill>
          <a:blip r:embed="rId3"/>
          <a:stretch>
            <a:fillRect/>
          </a:stretch>
        </p:blipFill>
        <p:spPr>
          <a:xfrm>
            <a:off x="7743467" y="1694180"/>
            <a:ext cx="3698359" cy="1683334"/>
          </a:xfrm>
          <a:prstGeom prst="rect">
            <a:avLst/>
          </a:prstGeom>
        </p:spPr>
      </p:pic>
      <p:pic>
        <p:nvPicPr>
          <p:cNvPr id="10" name="Grafik 9"/>
          <p:cNvPicPr>
            <a:picLocks noChangeAspect="1"/>
          </p:cNvPicPr>
          <p:nvPr/>
        </p:nvPicPr>
        <p:blipFill>
          <a:blip r:embed="rId4"/>
          <a:stretch>
            <a:fillRect/>
          </a:stretch>
        </p:blipFill>
        <p:spPr>
          <a:xfrm>
            <a:off x="4066281" y="3409259"/>
            <a:ext cx="3677186" cy="1574283"/>
          </a:xfrm>
          <a:prstGeom prst="rect">
            <a:avLst/>
          </a:prstGeom>
        </p:spPr>
      </p:pic>
      <p:pic>
        <p:nvPicPr>
          <p:cNvPr id="11" name="Grafik 10"/>
          <p:cNvPicPr>
            <a:picLocks noChangeAspect="1"/>
          </p:cNvPicPr>
          <p:nvPr/>
        </p:nvPicPr>
        <p:blipFill>
          <a:blip r:embed="rId5"/>
          <a:stretch>
            <a:fillRect/>
          </a:stretch>
        </p:blipFill>
        <p:spPr>
          <a:xfrm>
            <a:off x="7743467" y="3377514"/>
            <a:ext cx="3538538" cy="1606028"/>
          </a:xfrm>
          <a:prstGeom prst="rect">
            <a:avLst/>
          </a:prstGeom>
        </p:spPr>
      </p:pic>
    </p:spTree>
    <p:extLst>
      <p:ext uri="{BB962C8B-B14F-4D97-AF65-F5344CB8AC3E}">
        <p14:creationId xmlns:p14="http://schemas.microsoft.com/office/powerpoint/2010/main" val="378538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Pooling</a:t>
            </a:r>
            <a:endParaRPr lang="de-AT" dirty="0"/>
          </a:p>
        </p:txBody>
      </p:sp>
      <p:sp>
        <p:nvSpPr>
          <p:cNvPr id="3" name="Inhaltsplatzhalter 2"/>
          <p:cNvSpPr>
            <a:spLocks noGrp="1"/>
          </p:cNvSpPr>
          <p:nvPr>
            <p:ph sz="quarter" idx="14"/>
          </p:nvPr>
        </p:nvSpPr>
        <p:spPr/>
        <p:txBody>
          <a:bodyPr/>
          <a:lstStyle/>
          <a:p>
            <a:r>
              <a:rPr lang="en-US" dirty="0"/>
              <a:t>Compute mean or max over small windows to reduce dimensionality</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1002983" y="2728912"/>
            <a:ext cx="4867275" cy="2247900"/>
          </a:xfrm>
          <a:prstGeom prst="rect">
            <a:avLst/>
          </a:prstGeom>
        </p:spPr>
      </p:pic>
      <p:pic>
        <p:nvPicPr>
          <p:cNvPr id="9" name="Grafik 8"/>
          <p:cNvPicPr>
            <a:picLocks noChangeAspect="1"/>
          </p:cNvPicPr>
          <p:nvPr/>
        </p:nvPicPr>
        <p:blipFill>
          <a:blip r:embed="rId3"/>
          <a:stretch>
            <a:fillRect/>
          </a:stretch>
        </p:blipFill>
        <p:spPr>
          <a:xfrm>
            <a:off x="5870258" y="2728913"/>
            <a:ext cx="4838931" cy="2253098"/>
          </a:xfrm>
          <a:prstGeom prst="rect">
            <a:avLst/>
          </a:prstGeom>
        </p:spPr>
      </p:pic>
    </p:spTree>
    <p:extLst>
      <p:ext uri="{BB962C8B-B14F-4D97-AF65-F5344CB8AC3E}">
        <p14:creationId xmlns:p14="http://schemas.microsoft.com/office/powerpoint/2010/main" val="317921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Example</a:t>
            </a:r>
            <a:r>
              <a:rPr lang="de-DE" dirty="0"/>
              <a:t> </a:t>
            </a:r>
            <a:r>
              <a:rPr lang="de-DE" dirty="0" err="1"/>
              <a:t>of</a:t>
            </a:r>
            <a:r>
              <a:rPr lang="de-DE" dirty="0"/>
              <a:t> a </a:t>
            </a:r>
            <a:r>
              <a:rPr lang="de-DE" dirty="0" err="1"/>
              <a:t>deep</a:t>
            </a:r>
            <a:r>
              <a:rPr lang="de-DE" dirty="0"/>
              <a:t> CNN (</a:t>
            </a:r>
            <a:r>
              <a:rPr lang="de-DE" dirty="0" err="1"/>
              <a:t>AlexNet</a:t>
            </a:r>
            <a:r>
              <a:rPr lang="de-DE" dirty="0"/>
              <a:t>)</a:t>
            </a:r>
            <a:endParaRPr lang="de-AT" dirty="0"/>
          </a:p>
        </p:txBody>
      </p:sp>
      <p:pic>
        <p:nvPicPr>
          <p:cNvPr id="7" name="Inhaltsplatzhalter 6"/>
          <p:cNvPicPr>
            <a:picLocks noGrp="1" noChangeAspect="1"/>
          </p:cNvPicPr>
          <p:nvPr>
            <p:ph sz="quarter" idx="14"/>
          </p:nvPr>
        </p:nvPicPr>
        <p:blipFill>
          <a:blip r:embed="rId2"/>
          <a:stretch>
            <a:fillRect/>
          </a:stretch>
        </p:blipFill>
        <p:spPr>
          <a:xfrm>
            <a:off x="1609086" y="1695450"/>
            <a:ext cx="8973828" cy="4314825"/>
          </a:xfrm>
          <a:prstGeom prst="rect">
            <a:avLst/>
          </a:prstGeom>
        </p:spPr>
      </p:pic>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Textfeld 8"/>
          <p:cNvSpPr txBox="1"/>
          <p:nvPr/>
        </p:nvSpPr>
        <p:spPr>
          <a:xfrm>
            <a:off x="2957384" y="1510784"/>
            <a:ext cx="2298357" cy="369332"/>
          </a:xfrm>
          <a:prstGeom prst="rect">
            <a:avLst/>
          </a:prstGeom>
          <a:noFill/>
        </p:spPr>
        <p:txBody>
          <a:bodyPr wrap="square" rtlCol="0">
            <a:spAutoFit/>
          </a:bodyPr>
          <a:lstStyle/>
          <a:p>
            <a:r>
              <a:rPr lang="de-DE" dirty="0" err="1">
                <a:solidFill>
                  <a:srgbClr val="14C8B9"/>
                </a:solidFill>
              </a:rPr>
              <a:t>Convolution</a:t>
            </a:r>
            <a:endParaRPr lang="de-AT" dirty="0">
              <a:solidFill>
                <a:srgbClr val="14C8B9"/>
              </a:solidFill>
            </a:endParaRPr>
          </a:p>
        </p:txBody>
      </p:sp>
      <p:sp>
        <p:nvSpPr>
          <p:cNvPr id="10" name="Textfeld 9"/>
          <p:cNvSpPr txBox="1"/>
          <p:nvPr/>
        </p:nvSpPr>
        <p:spPr>
          <a:xfrm>
            <a:off x="1557075" y="3668196"/>
            <a:ext cx="1037967" cy="369332"/>
          </a:xfrm>
          <a:prstGeom prst="rect">
            <a:avLst/>
          </a:prstGeom>
          <a:noFill/>
        </p:spPr>
        <p:txBody>
          <a:bodyPr wrap="square" rtlCol="0">
            <a:spAutoFit/>
          </a:bodyPr>
          <a:lstStyle/>
          <a:p>
            <a:r>
              <a:rPr lang="de-DE" dirty="0">
                <a:solidFill>
                  <a:srgbClr val="2267EB"/>
                </a:solidFill>
              </a:rPr>
              <a:t>Input</a:t>
            </a:r>
            <a:endParaRPr lang="de-AT" dirty="0">
              <a:solidFill>
                <a:srgbClr val="2267EB"/>
              </a:solidFill>
            </a:endParaRPr>
          </a:p>
        </p:txBody>
      </p:sp>
      <p:sp>
        <p:nvSpPr>
          <p:cNvPr id="11" name="Textfeld 10"/>
          <p:cNvSpPr txBox="1"/>
          <p:nvPr/>
        </p:nvSpPr>
        <p:spPr>
          <a:xfrm>
            <a:off x="4706390" y="1510784"/>
            <a:ext cx="985052" cy="369332"/>
          </a:xfrm>
          <a:prstGeom prst="rect">
            <a:avLst/>
          </a:prstGeom>
          <a:noFill/>
        </p:spPr>
        <p:txBody>
          <a:bodyPr wrap="square" rtlCol="0">
            <a:spAutoFit/>
          </a:bodyPr>
          <a:lstStyle/>
          <a:p>
            <a:r>
              <a:rPr lang="de-DE" dirty="0">
                <a:solidFill>
                  <a:srgbClr val="AE50BB"/>
                </a:solidFill>
              </a:rPr>
              <a:t>Pooling</a:t>
            </a:r>
            <a:endParaRPr lang="de-AT" dirty="0">
              <a:solidFill>
                <a:srgbClr val="AE50BB"/>
              </a:solidFill>
            </a:endParaRPr>
          </a:p>
        </p:txBody>
      </p:sp>
      <p:sp>
        <p:nvSpPr>
          <p:cNvPr id="12" name="Textfeld 11"/>
          <p:cNvSpPr txBox="1"/>
          <p:nvPr/>
        </p:nvSpPr>
        <p:spPr>
          <a:xfrm>
            <a:off x="3764689" y="5899751"/>
            <a:ext cx="2010033" cy="369332"/>
          </a:xfrm>
          <a:prstGeom prst="rect">
            <a:avLst/>
          </a:prstGeom>
          <a:noFill/>
        </p:spPr>
        <p:txBody>
          <a:bodyPr wrap="square" rtlCol="0">
            <a:spAutoFit/>
          </a:bodyPr>
          <a:lstStyle/>
          <a:p>
            <a:pPr algn="ctr"/>
            <a:r>
              <a:rPr lang="de-DE" dirty="0" err="1">
                <a:solidFill>
                  <a:srgbClr val="F9526B"/>
                </a:solidFill>
              </a:rPr>
              <a:t>Fully</a:t>
            </a:r>
            <a:r>
              <a:rPr lang="de-DE" dirty="0">
                <a:solidFill>
                  <a:srgbClr val="F9526B"/>
                </a:solidFill>
              </a:rPr>
              <a:t> </a:t>
            </a:r>
            <a:r>
              <a:rPr lang="de-DE" dirty="0" err="1">
                <a:solidFill>
                  <a:srgbClr val="F9526B"/>
                </a:solidFill>
              </a:rPr>
              <a:t>Connected</a:t>
            </a:r>
            <a:endParaRPr lang="de-AT" dirty="0">
              <a:solidFill>
                <a:srgbClr val="F9526B"/>
              </a:solidFill>
            </a:endParaRPr>
          </a:p>
        </p:txBody>
      </p:sp>
    </p:spTree>
    <p:extLst>
      <p:ext uri="{BB962C8B-B14F-4D97-AF65-F5344CB8AC3E}">
        <p14:creationId xmlns:p14="http://schemas.microsoft.com/office/powerpoint/2010/main" val="1537427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CNNs </a:t>
            </a:r>
            <a:r>
              <a:rPr lang="de-DE" dirty="0" err="1"/>
              <a:t>for</a:t>
            </a:r>
            <a:r>
              <a:rPr lang="de-DE" dirty="0"/>
              <a:t> NLP</a:t>
            </a:r>
            <a:endParaRPr lang="de-AT" dirty="0"/>
          </a:p>
        </p:txBody>
      </p:sp>
      <p:sp>
        <p:nvSpPr>
          <p:cNvPr id="3" name="Inhaltsplatzhalter 2"/>
          <p:cNvSpPr>
            <a:spLocks noGrp="1"/>
          </p:cNvSpPr>
          <p:nvPr>
            <p:ph sz="quarter" idx="14"/>
          </p:nvPr>
        </p:nvSpPr>
        <p:spPr/>
        <p:txBody>
          <a:bodyPr/>
          <a:lstStyle/>
          <a:p>
            <a:r>
              <a:rPr lang="de-DE" dirty="0" err="1"/>
              <a:t>Similar</a:t>
            </a:r>
            <a:r>
              <a:rPr lang="de-DE" dirty="0"/>
              <a:t> </a:t>
            </a:r>
            <a:r>
              <a:rPr lang="de-DE" dirty="0" err="1"/>
              <a:t>to</a:t>
            </a:r>
            <a:r>
              <a:rPr lang="de-DE" dirty="0"/>
              <a:t> classic </a:t>
            </a:r>
            <a:r>
              <a:rPr lang="de-DE" dirty="0" err="1"/>
              <a:t>feed</a:t>
            </a:r>
            <a:r>
              <a:rPr lang="de-DE" dirty="0"/>
              <a:t>-forward </a:t>
            </a:r>
            <a:r>
              <a:rPr lang="de-DE" dirty="0" err="1"/>
              <a:t>neural</a:t>
            </a:r>
            <a:r>
              <a:rPr lang="de-DE" dirty="0"/>
              <a:t> </a:t>
            </a:r>
            <a:r>
              <a:rPr lang="de-DE" dirty="0" err="1"/>
              <a:t>networks</a:t>
            </a:r>
            <a:r>
              <a:rPr lang="de-DE" dirty="0"/>
              <a:t> </a:t>
            </a:r>
            <a:r>
              <a:rPr lang="de-DE" dirty="0" err="1"/>
              <a:t>mostly</a:t>
            </a:r>
            <a:r>
              <a:rPr lang="de-DE" dirty="0"/>
              <a:t> </a:t>
            </a:r>
            <a:r>
              <a:rPr lang="de-DE" dirty="0" err="1"/>
              <a:t>used</a:t>
            </a:r>
            <a:r>
              <a:rPr lang="de-DE" dirty="0"/>
              <a:t> </a:t>
            </a:r>
            <a:r>
              <a:rPr lang="de-DE" dirty="0" err="1"/>
              <a:t>for</a:t>
            </a:r>
            <a:r>
              <a:rPr lang="de-DE" dirty="0"/>
              <a:t> </a:t>
            </a:r>
            <a:r>
              <a:rPr lang="de-DE" dirty="0" err="1"/>
              <a:t>classification</a:t>
            </a:r>
            <a:r>
              <a:rPr lang="de-DE" dirty="0"/>
              <a:t> </a:t>
            </a:r>
            <a:r>
              <a:rPr lang="de-DE" dirty="0" err="1"/>
              <a:t>tasks</a:t>
            </a:r>
            <a:endParaRPr lang="de-DE" dirty="0"/>
          </a:p>
          <a:p>
            <a:r>
              <a:rPr lang="de-DE" dirty="0" err="1"/>
              <a:t>Instead</a:t>
            </a:r>
            <a:r>
              <a:rPr lang="de-DE" dirty="0"/>
              <a:t> </a:t>
            </a:r>
            <a:r>
              <a:rPr lang="de-DE" dirty="0" err="1"/>
              <a:t>of</a:t>
            </a:r>
            <a:r>
              <a:rPr lang="de-DE" dirty="0"/>
              <a:t> a 2D (3D) </a:t>
            </a:r>
            <a:r>
              <a:rPr lang="de-DE" dirty="0" err="1"/>
              <a:t>image</a:t>
            </a:r>
            <a:r>
              <a:rPr lang="de-DE" dirty="0"/>
              <a:t> </a:t>
            </a:r>
            <a:r>
              <a:rPr lang="de-DE" dirty="0" err="1"/>
              <a:t>we</a:t>
            </a:r>
            <a:r>
              <a:rPr lang="de-DE" dirty="0"/>
              <a:t> </a:t>
            </a:r>
            <a:r>
              <a:rPr lang="de-DE" dirty="0" err="1"/>
              <a:t>have</a:t>
            </a:r>
            <a:r>
              <a:rPr lang="de-DE" dirty="0"/>
              <a:t> a 1D (2D) </a:t>
            </a:r>
            <a:r>
              <a:rPr lang="de-DE" dirty="0" err="1"/>
              <a:t>sequence</a:t>
            </a:r>
            <a:r>
              <a:rPr lang="de-DE" dirty="0"/>
              <a:t> </a:t>
            </a:r>
            <a:r>
              <a:rPr lang="de-DE" dirty="0" err="1"/>
              <a:t>of</a:t>
            </a:r>
            <a:r>
              <a:rPr lang="de-DE" dirty="0"/>
              <a:t> </a:t>
            </a:r>
            <a:r>
              <a:rPr lang="de-DE" dirty="0" err="1"/>
              <a:t>tokens</a:t>
            </a:r>
            <a:r>
              <a:rPr lang="de-DE" dirty="0"/>
              <a:t>, </a:t>
            </a:r>
            <a:r>
              <a:rPr lang="de-DE" dirty="0" err="1"/>
              <a:t>therefore</a:t>
            </a:r>
            <a:r>
              <a:rPr lang="de-DE" dirty="0"/>
              <a:t> 1D </a:t>
            </a:r>
            <a:r>
              <a:rPr lang="de-DE" dirty="0" err="1"/>
              <a:t>convolutional</a:t>
            </a:r>
            <a:r>
              <a:rPr lang="de-DE" dirty="0"/>
              <a:t> </a:t>
            </a:r>
            <a:r>
              <a:rPr lang="de-DE" dirty="0" err="1"/>
              <a:t>layer</a:t>
            </a:r>
            <a:endParaRPr lang="de-DE" dirty="0"/>
          </a:p>
          <a:p>
            <a:r>
              <a:rPr lang="de-DE" dirty="0" err="1"/>
              <a:t>Captures</a:t>
            </a:r>
            <a:r>
              <a:rPr lang="de-DE" dirty="0"/>
              <a:t> </a:t>
            </a:r>
            <a:r>
              <a:rPr lang="de-DE" dirty="0" err="1"/>
              <a:t>some</a:t>
            </a:r>
            <a:r>
              <a:rPr lang="de-DE" dirty="0"/>
              <a:t> </a:t>
            </a:r>
            <a:r>
              <a:rPr lang="de-DE" dirty="0" err="1"/>
              <a:t>of</a:t>
            </a:r>
            <a:r>
              <a:rPr lang="de-DE" dirty="0"/>
              <a:t> </a:t>
            </a:r>
            <a:r>
              <a:rPr lang="de-DE" dirty="0" err="1"/>
              <a:t>the</a:t>
            </a:r>
            <a:r>
              <a:rPr lang="de-DE" dirty="0"/>
              <a:t> </a:t>
            </a:r>
            <a:r>
              <a:rPr lang="de-DE" dirty="0" err="1"/>
              <a:t>sequence</a:t>
            </a:r>
            <a:r>
              <a:rPr lang="de-DE" dirty="0"/>
              <a:t> </a:t>
            </a:r>
            <a:r>
              <a:rPr lang="de-DE" dirty="0" err="1"/>
              <a:t>aspects</a:t>
            </a:r>
            <a:r>
              <a:rPr lang="de-DE" dirty="0"/>
              <a:t> </a:t>
            </a:r>
            <a:r>
              <a:rPr lang="de-DE" dirty="0" err="1"/>
              <a:t>of</a:t>
            </a:r>
            <a:r>
              <a:rPr lang="de-DE" dirty="0"/>
              <a:t> </a:t>
            </a:r>
            <a:r>
              <a:rPr lang="de-DE" dirty="0" err="1"/>
              <a:t>texts</a:t>
            </a:r>
            <a:r>
              <a:rPr lang="de-DE" dirty="0"/>
              <a:t> e.g. </a:t>
            </a:r>
            <a:r>
              <a:rPr lang="de-DE" dirty="0" err="1"/>
              <a:t>words</a:t>
            </a:r>
            <a:r>
              <a:rPr lang="de-DE" dirty="0"/>
              <a:t> </a:t>
            </a:r>
            <a:r>
              <a:rPr lang="de-DE" dirty="0" err="1"/>
              <a:t>appearing</a:t>
            </a:r>
            <a:r>
              <a:rPr lang="de-DE" dirty="0"/>
              <a:t> </a:t>
            </a:r>
            <a:r>
              <a:rPr lang="de-DE" dirty="0" err="1"/>
              <a:t>together</a:t>
            </a:r>
            <a:endParaRPr lang="de-DE" dirty="0"/>
          </a:p>
          <a:p>
            <a:r>
              <a:rPr lang="de-DE" dirty="0"/>
              <a:t>Same </a:t>
            </a:r>
            <a:r>
              <a:rPr lang="de-DE" dirty="0" err="1"/>
              <a:t>pros</a:t>
            </a:r>
            <a:r>
              <a:rPr lang="de-DE" dirty="0"/>
              <a:t> </a:t>
            </a:r>
            <a:r>
              <a:rPr lang="de-DE" dirty="0" err="1"/>
              <a:t>and</a:t>
            </a:r>
            <a:r>
              <a:rPr lang="de-DE" dirty="0"/>
              <a:t> </a:t>
            </a:r>
            <a:r>
              <a:rPr lang="de-DE" dirty="0" err="1"/>
              <a:t>cons</a:t>
            </a:r>
            <a:r>
              <a:rPr lang="de-DE" dirty="0"/>
              <a:t> </a:t>
            </a:r>
            <a:r>
              <a:rPr lang="de-DE" dirty="0" err="1"/>
              <a:t>of</a:t>
            </a:r>
            <a:r>
              <a:rPr lang="de-DE" dirty="0"/>
              <a:t> a classic ANN</a:t>
            </a: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5074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Minimal </a:t>
            </a:r>
            <a:r>
              <a:rPr lang="de-DE" dirty="0" err="1"/>
              <a:t>Keras</a:t>
            </a:r>
            <a:r>
              <a:rPr lang="de-DE" dirty="0"/>
              <a:t> NLP CNN </a:t>
            </a:r>
            <a:r>
              <a:rPr lang="de-DE" dirty="0" err="1"/>
              <a:t>Example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Inhaltsplatzhalter 9"/>
          <p:cNvPicPr>
            <a:picLocks noGrp="1" noChangeAspect="1"/>
          </p:cNvPicPr>
          <p:nvPr>
            <p:ph sz="quarter" idx="14"/>
          </p:nvPr>
        </p:nvPicPr>
        <p:blipFill>
          <a:blip r:embed="rId2"/>
          <a:stretch>
            <a:fillRect/>
          </a:stretch>
        </p:blipFill>
        <p:spPr>
          <a:xfrm>
            <a:off x="931863" y="1982459"/>
            <a:ext cx="10328275" cy="3740806"/>
          </a:xfrm>
          <a:prstGeom prst="rect">
            <a:avLst/>
          </a:prstGeom>
        </p:spPr>
      </p:pic>
    </p:spTree>
    <p:extLst>
      <p:ext uri="{BB962C8B-B14F-4D97-AF65-F5344CB8AC3E}">
        <p14:creationId xmlns:p14="http://schemas.microsoft.com/office/powerpoint/2010/main" val="218815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2899E0-DB30-D4FA-480C-4C39B8F78CAF}"/>
              </a:ext>
            </a:extLst>
          </p:cNvPr>
          <p:cNvSpPr>
            <a:spLocks noGrp="1"/>
          </p:cNvSpPr>
          <p:nvPr>
            <p:ph type="title"/>
          </p:nvPr>
        </p:nvSpPr>
        <p:spPr/>
        <p:txBody>
          <a:bodyPr>
            <a:normAutofit fontScale="90000"/>
          </a:bodyPr>
          <a:lstStyle/>
          <a:p>
            <a:r>
              <a:rPr lang="de-AT" dirty="0"/>
              <a:t>Contents</a:t>
            </a:r>
            <a:endParaRPr lang="en-US" dirty="0"/>
          </a:p>
        </p:txBody>
      </p:sp>
      <p:sp>
        <p:nvSpPr>
          <p:cNvPr id="15" name="Content Placeholder 14">
            <a:extLst>
              <a:ext uri="{FF2B5EF4-FFF2-40B4-BE49-F238E27FC236}">
                <a16:creationId xmlns:a16="http://schemas.microsoft.com/office/drawing/2014/main" id="{376F24CA-3087-29E1-19FC-56DF97D7C5EB}"/>
              </a:ext>
            </a:extLst>
          </p:cNvPr>
          <p:cNvSpPr>
            <a:spLocks noGrp="1"/>
          </p:cNvSpPr>
          <p:nvPr>
            <p:ph sz="quarter" idx="14"/>
          </p:nvPr>
        </p:nvSpPr>
        <p:spPr/>
        <p:txBody>
          <a:bodyPr>
            <a:normAutofit fontScale="92500" lnSpcReduction="10000"/>
          </a:bodyPr>
          <a:lstStyle/>
          <a:p>
            <a:r>
              <a:rPr lang="de-AT" dirty="0" err="1"/>
              <a:t>Artificial</a:t>
            </a:r>
            <a:r>
              <a:rPr lang="de-AT" dirty="0"/>
              <a:t> </a:t>
            </a:r>
            <a:r>
              <a:rPr lang="de-AT" dirty="0" err="1"/>
              <a:t>Neural</a:t>
            </a:r>
            <a:r>
              <a:rPr lang="de-AT" dirty="0"/>
              <a:t> Networks</a:t>
            </a:r>
          </a:p>
          <a:p>
            <a:r>
              <a:rPr lang="de-AT" dirty="0" err="1"/>
              <a:t>Convolutional</a:t>
            </a:r>
            <a:r>
              <a:rPr lang="de-AT" dirty="0"/>
              <a:t> </a:t>
            </a:r>
            <a:r>
              <a:rPr lang="de-AT" dirty="0" err="1"/>
              <a:t>Neural</a:t>
            </a:r>
            <a:r>
              <a:rPr lang="de-AT" dirty="0"/>
              <a:t> Networks</a:t>
            </a:r>
          </a:p>
          <a:p>
            <a:r>
              <a:rPr lang="de-AT" dirty="0" err="1"/>
              <a:t>Recurrent</a:t>
            </a:r>
            <a:r>
              <a:rPr lang="de-AT" dirty="0"/>
              <a:t> </a:t>
            </a:r>
            <a:r>
              <a:rPr lang="de-AT" dirty="0" err="1"/>
              <a:t>Neural</a:t>
            </a:r>
            <a:r>
              <a:rPr lang="de-AT" dirty="0"/>
              <a:t> Networks</a:t>
            </a:r>
          </a:p>
          <a:p>
            <a:r>
              <a:rPr lang="de-DE" dirty="0"/>
              <a:t>Transformers</a:t>
            </a:r>
          </a:p>
          <a:p>
            <a:r>
              <a:rPr lang="de-AT" dirty="0"/>
              <a:t>Large Language Models / </a:t>
            </a:r>
            <a:r>
              <a:rPr lang="de-AT" dirty="0" err="1"/>
              <a:t>Foundation</a:t>
            </a:r>
            <a:r>
              <a:rPr lang="de-AT" dirty="0"/>
              <a:t> Models</a:t>
            </a:r>
          </a:p>
          <a:p>
            <a:r>
              <a:rPr lang="de-DE" dirty="0"/>
              <a:t>Generative Models</a:t>
            </a:r>
          </a:p>
          <a:p>
            <a:r>
              <a:rPr lang="de-DE" dirty="0"/>
              <a:t>Sentiment Analysis</a:t>
            </a:r>
          </a:p>
          <a:p>
            <a:r>
              <a:rPr lang="de-DE" dirty="0"/>
              <a:t>Image </a:t>
            </a:r>
            <a:r>
              <a:rPr lang="de-DE" dirty="0" err="1"/>
              <a:t>Captioning</a:t>
            </a:r>
            <a:endParaRPr lang="de-DE" dirty="0"/>
          </a:p>
          <a:p>
            <a:r>
              <a:rPr lang="de-DE" dirty="0"/>
              <a:t>Real-Life </a:t>
            </a:r>
            <a:r>
              <a:rPr lang="de-DE" dirty="0" err="1"/>
              <a:t>Example</a:t>
            </a:r>
            <a:endParaRPr lang="de-DE" dirty="0"/>
          </a:p>
        </p:txBody>
      </p:sp>
      <p:sp>
        <p:nvSpPr>
          <p:cNvPr id="3" name="Footer Placeholder 2">
            <a:extLst>
              <a:ext uri="{FF2B5EF4-FFF2-40B4-BE49-F238E27FC236}">
                <a16:creationId xmlns:a16="http://schemas.microsoft.com/office/drawing/2014/main" id="{F66F59ED-3461-C4F5-DFA8-DC889B37AA9A}"/>
              </a:ext>
            </a:extLst>
          </p:cNvPr>
          <p:cNvSpPr>
            <a:spLocks noGrp="1"/>
          </p:cNvSpPr>
          <p:nvPr>
            <p:ph type="ftr" sz="quarter" idx="11"/>
          </p:nvPr>
        </p:nvSpPr>
        <p:spPr/>
        <p:txBody>
          <a:bodyPr/>
          <a:lstStyle/>
          <a:p>
            <a:r>
              <a:rPr lang="de-AT" dirty="0"/>
              <a:t>Natural Language Processing</a:t>
            </a:r>
            <a:endParaRPr lang="en-US" dirty="0"/>
          </a:p>
        </p:txBody>
      </p:sp>
      <p:sp>
        <p:nvSpPr>
          <p:cNvPr id="7" name="Date Placeholder 6">
            <a:extLst>
              <a:ext uri="{FF2B5EF4-FFF2-40B4-BE49-F238E27FC236}">
                <a16:creationId xmlns:a16="http://schemas.microsoft.com/office/drawing/2014/main" id="{9216B58B-5769-ADEA-1D33-F5AA1D9AC208}"/>
              </a:ext>
            </a:extLst>
          </p:cNvPr>
          <p:cNvSpPr>
            <a:spLocks noGrp="1"/>
          </p:cNvSpPr>
          <p:nvPr>
            <p:ph type="dt" sz="half" idx="10"/>
          </p:nvPr>
        </p:nvSpPr>
        <p:spPr/>
        <p:txBody>
          <a:bodyPr/>
          <a:lstStyle/>
          <a:p>
            <a:pPr>
              <a:defRPr/>
            </a:pPr>
            <a:r>
              <a:rPr lang="en-US" dirty="0">
                <a:solidFill>
                  <a:prstClr val="black"/>
                </a:solidFill>
              </a:rPr>
              <a:t>2023</a:t>
            </a:r>
          </a:p>
        </p:txBody>
      </p:sp>
      <p:sp>
        <p:nvSpPr>
          <p:cNvPr id="8" name="Slide Number Placeholder 7">
            <a:extLst>
              <a:ext uri="{FF2B5EF4-FFF2-40B4-BE49-F238E27FC236}">
                <a16:creationId xmlns:a16="http://schemas.microsoft.com/office/drawing/2014/main" id="{461FAFCA-8B9B-9D14-EE7A-BB926BF533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76857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800" dirty="0" err="1"/>
              <a:t>Recurrent</a:t>
            </a:r>
            <a:br>
              <a:rPr lang="de-DE" sz="8800" dirty="0"/>
            </a:br>
            <a:r>
              <a:rPr lang="de-DE" sz="8800" dirty="0" err="1"/>
              <a:t>Neural</a:t>
            </a:r>
            <a:br>
              <a:rPr lang="de-DE" sz="8800" dirty="0"/>
            </a:br>
            <a:r>
              <a:rPr lang="de-DE" sz="8800" dirty="0"/>
              <a:t>Networks</a:t>
            </a:r>
            <a:endParaRPr lang="en-US"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785" y="2019946"/>
            <a:ext cx="1797827" cy="2790951"/>
          </a:xfrm>
          <a:prstGeom prst="rect">
            <a:avLst/>
          </a:prstGeom>
        </p:spPr>
      </p:pic>
    </p:spTree>
    <p:extLst>
      <p:ext uri="{BB962C8B-B14F-4D97-AF65-F5344CB8AC3E}">
        <p14:creationId xmlns:p14="http://schemas.microsoft.com/office/powerpoint/2010/main" val="184096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Texts </a:t>
            </a:r>
            <a:r>
              <a:rPr lang="de-DE" dirty="0" err="1"/>
              <a:t>are</a:t>
            </a:r>
            <a:r>
              <a:rPr lang="de-DE" dirty="0"/>
              <a:t> </a:t>
            </a:r>
            <a:r>
              <a:rPr lang="de-DE" dirty="0" err="1"/>
              <a:t>Sequences</a:t>
            </a:r>
            <a:endParaRPr lang="de-AT" dirty="0"/>
          </a:p>
        </p:txBody>
      </p:sp>
      <p:sp>
        <p:nvSpPr>
          <p:cNvPr id="3" name="Inhaltsplatzhalter 2"/>
          <p:cNvSpPr>
            <a:spLocks noGrp="1"/>
          </p:cNvSpPr>
          <p:nvPr>
            <p:ph sz="quarter" idx="14"/>
          </p:nvPr>
        </p:nvSpPr>
        <p:spPr/>
        <p:txBody>
          <a:bodyPr/>
          <a:lstStyle/>
          <a:p>
            <a:r>
              <a:rPr lang="de-DE" dirty="0"/>
              <a:t>Texts </a:t>
            </a:r>
            <a:r>
              <a:rPr lang="de-DE" dirty="0" err="1"/>
              <a:t>are</a:t>
            </a:r>
            <a:r>
              <a:rPr lang="de-DE" dirty="0"/>
              <a:t> </a:t>
            </a:r>
            <a:r>
              <a:rPr lang="de-DE" dirty="0" err="1"/>
              <a:t>sequences</a:t>
            </a:r>
            <a:r>
              <a:rPr lang="de-DE" dirty="0"/>
              <a:t> </a:t>
            </a:r>
            <a:r>
              <a:rPr lang="de-DE" dirty="0" err="1"/>
              <a:t>of</a:t>
            </a:r>
            <a:r>
              <a:rPr lang="de-DE" dirty="0"/>
              <a:t> </a:t>
            </a:r>
            <a:r>
              <a:rPr lang="de-DE" dirty="0" err="1"/>
              <a:t>tokens</a:t>
            </a:r>
            <a:r>
              <a:rPr lang="de-DE" dirty="0"/>
              <a:t>/</a:t>
            </a:r>
            <a:r>
              <a:rPr lang="de-DE" dirty="0" err="1"/>
              <a:t>words</a:t>
            </a:r>
            <a:endParaRPr lang="de-DE" dirty="0"/>
          </a:p>
          <a:p>
            <a:r>
              <a:rPr lang="de-DE" dirty="0"/>
              <a:t>Elements in </a:t>
            </a:r>
            <a:r>
              <a:rPr lang="de-DE" dirty="0" err="1"/>
              <a:t>the</a:t>
            </a:r>
            <a:r>
              <a:rPr lang="de-DE" dirty="0"/>
              <a:t> </a:t>
            </a:r>
            <a:r>
              <a:rPr lang="de-DE" dirty="0" err="1"/>
              <a:t>sequence</a:t>
            </a:r>
            <a:r>
              <a:rPr lang="de-DE" dirty="0"/>
              <a:t> </a:t>
            </a:r>
            <a:r>
              <a:rPr lang="de-DE" dirty="0" err="1"/>
              <a:t>can</a:t>
            </a:r>
            <a:r>
              <a:rPr lang="de-DE" dirty="0"/>
              <a:t> </a:t>
            </a:r>
            <a:r>
              <a:rPr lang="de-DE" dirty="0" err="1"/>
              <a:t>be</a:t>
            </a:r>
            <a:r>
              <a:rPr lang="de-DE" dirty="0"/>
              <a:t> </a:t>
            </a:r>
            <a:r>
              <a:rPr lang="de-DE" dirty="0" err="1"/>
              <a:t>repeated</a:t>
            </a:r>
            <a:endParaRPr lang="de-DE" dirty="0"/>
          </a:p>
          <a:p>
            <a:r>
              <a:rPr lang="de-DE" dirty="0"/>
              <a:t>The </a:t>
            </a:r>
            <a:r>
              <a:rPr lang="de-DE" dirty="0" err="1"/>
              <a:t>order</a:t>
            </a:r>
            <a:r>
              <a:rPr lang="de-DE" dirty="0"/>
              <a:t> </a:t>
            </a:r>
            <a:r>
              <a:rPr lang="de-DE" dirty="0" err="1"/>
              <a:t>of</a:t>
            </a:r>
            <a:r>
              <a:rPr lang="de-DE" dirty="0"/>
              <a:t> </a:t>
            </a:r>
            <a:r>
              <a:rPr lang="de-DE" dirty="0" err="1"/>
              <a:t>elements</a:t>
            </a:r>
            <a:r>
              <a:rPr lang="de-DE" dirty="0"/>
              <a:t> </a:t>
            </a:r>
            <a:r>
              <a:rPr lang="de-DE" dirty="0" err="1"/>
              <a:t>matters</a:t>
            </a:r>
            <a:endParaRPr lang="de-DE" dirty="0"/>
          </a:p>
          <a:p>
            <a:r>
              <a:rPr lang="de-DE" dirty="0"/>
              <a:t>Elements </a:t>
            </a:r>
            <a:r>
              <a:rPr lang="de-DE" dirty="0" err="1"/>
              <a:t>may</a:t>
            </a:r>
            <a:r>
              <a:rPr lang="de-DE" dirty="0"/>
              <a:t> </a:t>
            </a:r>
            <a:r>
              <a:rPr lang="de-DE" dirty="0" err="1"/>
              <a:t>refer</a:t>
            </a:r>
            <a:r>
              <a:rPr lang="de-DE" dirty="0"/>
              <a:t> </a:t>
            </a:r>
            <a:r>
              <a:rPr lang="de-DE" dirty="0" err="1"/>
              <a:t>to</a:t>
            </a:r>
            <a:r>
              <a:rPr lang="de-DE" dirty="0"/>
              <a:t> </a:t>
            </a:r>
            <a:r>
              <a:rPr lang="de-DE" dirty="0" err="1"/>
              <a:t>other</a:t>
            </a:r>
            <a:r>
              <a:rPr lang="de-DE" dirty="0"/>
              <a:t> (</a:t>
            </a:r>
            <a:r>
              <a:rPr lang="de-DE" dirty="0" err="1"/>
              <a:t>earlier</a:t>
            </a:r>
            <a:r>
              <a:rPr lang="de-DE" dirty="0"/>
              <a:t>/</a:t>
            </a:r>
            <a:r>
              <a:rPr lang="de-DE" dirty="0" err="1"/>
              <a:t>later</a:t>
            </a:r>
            <a:r>
              <a:rPr lang="de-DE" dirty="0"/>
              <a:t>) </a:t>
            </a:r>
            <a:r>
              <a:rPr lang="de-DE" dirty="0" err="1"/>
              <a:t>elements</a:t>
            </a:r>
            <a:r>
              <a:rPr lang="de-DE" dirty="0"/>
              <a:t> in </a:t>
            </a:r>
            <a:r>
              <a:rPr lang="de-DE" dirty="0" err="1"/>
              <a:t>the</a:t>
            </a:r>
            <a:r>
              <a:rPr lang="de-DE" dirty="0"/>
              <a:t> </a:t>
            </a:r>
            <a:r>
              <a:rPr lang="de-DE" dirty="0" err="1"/>
              <a:t>sequence</a:t>
            </a:r>
            <a:endParaRPr lang="de-DE" dirty="0"/>
          </a:p>
          <a:p>
            <a:r>
              <a:rPr lang="de-DE" dirty="0" err="1"/>
              <a:t>Sequences</a:t>
            </a:r>
            <a:r>
              <a:rPr lang="de-DE" dirty="0"/>
              <a:t> </a:t>
            </a:r>
            <a:r>
              <a:rPr lang="de-DE" dirty="0" err="1"/>
              <a:t>are</a:t>
            </a:r>
            <a:r>
              <a:rPr lang="de-DE" dirty="0"/>
              <a:t> </a:t>
            </a:r>
            <a:r>
              <a:rPr lang="de-DE" dirty="0" err="1"/>
              <a:t>of</a:t>
            </a:r>
            <a:r>
              <a:rPr lang="de-DE" dirty="0"/>
              <a:t> variable </a:t>
            </a:r>
            <a:r>
              <a:rPr lang="de-DE" dirty="0" err="1"/>
              <a:t>length</a:t>
            </a:r>
            <a:endParaRPr lang="de-DE" dirty="0"/>
          </a:p>
          <a:p>
            <a:r>
              <a:rPr lang="de-DE" dirty="0"/>
              <a:t>None </a:t>
            </a:r>
            <a:r>
              <a:rPr lang="de-DE" dirty="0" err="1"/>
              <a:t>of</a:t>
            </a:r>
            <a:r>
              <a:rPr lang="de-DE" dirty="0"/>
              <a:t> </a:t>
            </a:r>
            <a:r>
              <a:rPr lang="de-DE" dirty="0" err="1"/>
              <a:t>the</a:t>
            </a:r>
            <a:r>
              <a:rPr lang="de-DE" dirty="0"/>
              <a:t> </a:t>
            </a:r>
            <a:r>
              <a:rPr lang="de-DE" dirty="0" err="1"/>
              <a:t>previously</a:t>
            </a:r>
            <a:r>
              <a:rPr lang="de-DE" dirty="0"/>
              <a:t> </a:t>
            </a:r>
            <a:r>
              <a:rPr lang="de-DE" dirty="0" err="1"/>
              <a:t>discussed</a:t>
            </a:r>
            <a:r>
              <a:rPr lang="de-DE" dirty="0"/>
              <a:t> </a:t>
            </a:r>
            <a:r>
              <a:rPr lang="de-DE" dirty="0" err="1"/>
              <a:t>models</a:t>
            </a:r>
            <a:r>
              <a:rPr lang="de-DE" dirty="0"/>
              <a:t> </a:t>
            </a:r>
            <a:r>
              <a:rPr lang="de-DE" dirty="0" err="1"/>
              <a:t>reflect</a:t>
            </a:r>
            <a:r>
              <a:rPr lang="de-DE" dirty="0"/>
              <a:t> </a:t>
            </a:r>
            <a:r>
              <a:rPr lang="de-DE" dirty="0" err="1"/>
              <a:t>these</a:t>
            </a:r>
            <a:r>
              <a:rPr lang="de-DE" dirty="0"/>
              <a:t> </a:t>
            </a:r>
            <a:r>
              <a:rPr lang="de-DE" dirty="0" err="1"/>
              <a:t>properties</a:t>
            </a:r>
            <a:r>
              <a:rPr lang="de-DE" dirty="0"/>
              <a:t> </a:t>
            </a:r>
            <a:r>
              <a:rPr lang="de-DE" dirty="0" err="1"/>
              <a:t>very</a:t>
            </a:r>
            <a:r>
              <a:rPr lang="de-DE" dirty="0"/>
              <a:t> </a:t>
            </a:r>
            <a:r>
              <a:rPr lang="de-DE" dirty="0" err="1"/>
              <a:t>well</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4091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Recurrent</a:t>
            </a:r>
            <a:r>
              <a:rPr lang="de-DE" dirty="0"/>
              <a:t> </a:t>
            </a:r>
            <a:r>
              <a:rPr lang="de-DE" dirty="0" err="1"/>
              <a:t>Neural</a:t>
            </a:r>
            <a:r>
              <a:rPr lang="de-DE" dirty="0"/>
              <a:t> Networks</a:t>
            </a:r>
            <a:endParaRPr lang="de-AT" dirty="0"/>
          </a:p>
        </p:txBody>
      </p:sp>
      <p:sp>
        <p:nvSpPr>
          <p:cNvPr id="3" name="Inhaltsplatzhalter 2"/>
          <p:cNvSpPr>
            <a:spLocks noGrp="1"/>
          </p:cNvSpPr>
          <p:nvPr>
            <p:ph sz="quarter" idx="14"/>
          </p:nvPr>
        </p:nvSpPr>
        <p:spPr/>
        <p:txBody>
          <a:bodyPr/>
          <a:lstStyle/>
          <a:p>
            <a:r>
              <a:rPr lang="en-US" dirty="0"/>
              <a:t>Persistent state variable </a:t>
            </a:r>
            <a:r>
              <a:rPr lang="en-US" b="1" dirty="0"/>
              <a:t>h</a:t>
            </a:r>
            <a:r>
              <a:rPr lang="en-US" dirty="0"/>
              <a:t> stores information from the context observed so far</a:t>
            </a:r>
          </a:p>
          <a:p>
            <a:endParaRPr lang="en-US"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800225" y="2563126"/>
            <a:ext cx="4295775" cy="561975"/>
          </a:xfrm>
          <a:prstGeom prst="rect">
            <a:avLst/>
          </a:prstGeom>
        </p:spPr>
      </p:pic>
      <p:pic>
        <p:nvPicPr>
          <p:cNvPr id="10" name="Grafik 9"/>
          <p:cNvPicPr>
            <a:picLocks noChangeAspect="1"/>
          </p:cNvPicPr>
          <p:nvPr/>
        </p:nvPicPr>
        <p:blipFill>
          <a:blip r:embed="rId3"/>
          <a:stretch>
            <a:fillRect/>
          </a:stretch>
        </p:blipFill>
        <p:spPr>
          <a:xfrm>
            <a:off x="931863" y="3290766"/>
            <a:ext cx="7924800" cy="2358111"/>
          </a:xfrm>
          <a:prstGeom prst="rect">
            <a:avLst/>
          </a:prstGeom>
        </p:spPr>
      </p:pic>
    </p:spTree>
    <p:extLst>
      <p:ext uri="{BB962C8B-B14F-4D97-AF65-F5344CB8AC3E}">
        <p14:creationId xmlns:p14="http://schemas.microsoft.com/office/powerpoint/2010/main" val="2615071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Recurrent</a:t>
            </a:r>
            <a:r>
              <a:rPr lang="de-DE" dirty="0"/>
              <a:t> </a:t>
            </a:r>
            <a:r>
              <a:rPr lang="de-DE" dirty="0" err="1"/>
              <a:t>Neural</a:t>
            </a:r>
            <a:r>
              <a:rPr lang="de-DE" dirty="0"/>
              <a:t> Networks</a:t>
            </a:r>
            <a:endParaRPr lang="de-AT" dirty="0"/>
          </a:p>
        </p:txBody>
      </p:sp>
      <p:sp>
        <p:nvSpPr>
          <p:cNvPr id="3" name="Inhaltsplatzhalter 2"/>
          <p:cNvSpPr>
            <a:spLocks noGrp="1"/>
          </p:cNvSpPr>
          <p:nvPr>
            <p:ph sz="quarter" idx="14"/>
          </p:nvPr>
        </p:nvSpPr>
        <p:spPr/>
        <p:txBody>
          <a:bodyPr/>
          <a:lstStyle/>
          <a:p>
            <a:r>
              <a:rPr lang="de-DE" dirty="0" err="1"/>
              <a:t>Many</a:t>
            </a:r>
            <a:r>
              <a:rPr lang="de-DE" dirty="0"/>
              <a:t> </a:t>
            </a:r>
            <a:r>
              <a:rPr lang="de-DE" dirty="0" err="1"/>
              <a:t>variations</a:t>
            </a:r>
            <a:r>
              <a:rPr lang="de-DE" dirty="0"/>
              <a:t> </a:t>
            </a:r>
            <a:r>
              <a:rPr lang="de-DE" dirty="0" err="1"/>
              <a:t>of</a:t>
            </a:r>
            <a:r>
              <a:rPr lang="de-DE" dirty="0"/>
              <a:t> </a:t>
            </a:r>
            <a:r>
              <a:rPr lang="de-DE" dirty="0" err="1"/>
              <a:t>recurrent</a:t>
            </a:r>
            <a:r>
              <a:rPr lang="de-DE" dirty="0"/>
              <a:t> </a:t>
            </a:r>
            <a:r>
              <a:rPr lang="de-DE" dirty="0" err="1"/>
              <a:t>networks</a:t>
            </a:r>
            <a:r>
              <a:rPr lang="de-DE" dirty="0"/>
              <a:t> </a:t>
            </a:r>
            <a:r>
              <a:rPr lang="de-DE" dirty="0" err="1"/>
              <a:t>exist</a:t>
            </a:r>
            <a:r>
              <a:rPr lang="de-DE" dirty="0"/>
              <a:t> </a:t>
            </a:r>
            <a:r>
              <a:rPr lang="de-DE" dirty="0" err="1"/>
              <a:t>additionally</a:t>
            </a:r>
            <a:r>
              <a:rPr lang="de-DE" dirty="0"/>
              <a:t> </a:t>
            </a:r>
            <a:r>
              <a:rPr lang="de-DE" dirty="0" err="1"/>
              <a:t>to</a:t>
            </a:r>
            <a:r>
              <a:rPr lang="de-DE" dirty="0"/>
              <a:t> </a:t>
            </a:r>
            <a:r>
              <a:rPr lang="de-DE" dirty="0" err="1"/>
              <a:t>the</a:t>
            </a:r>
            <a:r>
              <a:rPr lang="de-DE" dirty="0"/>
              <a:t> classic RNN:</a:t>
            </a:r>
          </a:p>
          <a:p>
            <a:pPr lvl="1"/>
            <a:r>
              <a:rPr lang="de-DE" dirty="0"/>
              <a:t>Long Short-Term Memory (LSTM) </a:t>
            </a:r>
            <a:r>
              <a:rPr lang="de-DE" dirty="0" err="1"/>
              <a:t>networks</a:t>
            </a:r>
            <a:endParaRPr lang="de-DE" dirty="0"/>
          </a:p>
          <a:p>
            <a:pPr lvl="1"/>
            <a:r>
              <a:rPr lang="de-DE" dirty="0"/>
              <a:t>Bi-</a:t>
            </a:r>
            <a:r>
              <a:rPr lang="de-DE" dirty="0" err="1"/>
              <a:t>directional</a:t>
            </a:r>
            <a:r>
              <a:rPr lang="de-DE" dirty="0"/>
              <a:t> LSTM </a:t>
            </a:r>
            <a:r>
              <a:rPr lang="de-DE" dirty="0" err="1"/>
              <a:t>networks</a:t>
            </a:r>
            <a:endParaRPr lang="de-DE" dirty="0"/>
          </a:p>
          <a:p>
            <a:pPr lvl="1"/>
            <a:r>
              <a:rPr lang="de-DE" dirty="0" err="1"/>
              <a:t>Gated</a:t>
            </a:r>
            <a:r>
              <a:rPr lang="de-DE" dirty="0"/>
              <a:t> </a:t>
            </a:r>
            <a:r>
              <a:rPr lang="de-DE" dirty="0" err="1"/>
              <a:t>Recurrent</a:t>
            </a:r>
            <a:r>
              <a:rPr lang="de-DE" dirty="0"/>
              <a:t> Unit (GRU) </a:t>
            </a:r>
            <a:r>
              <a:rPr lang="de-DE" dirty="0" err="1"/>
              <a:t>networks</a:t>
            </a:r>
            <a:endParaRPr lang="de-DE" dirty="0"/>
          </a:p>
          <a:p>
            <a:pPr lvl="1"/>
            <a:r>
              <a:rPr lang="de-DE" dirty="0"/>
              <a:t>Bi-</a:t>
            </a:r>
            <a:r>
              <a:rPr lang="de-DE" dirty="0" err="1"/>
              <a:t>directional</a:t>
            </a:r>
            <a:r>
              <a:rPr lang="de-DE" dirty="0"/>
              <a:t> GRU </a:t>
            </a:r>
            <a:r>
              <a:rPr lang="de-DE" dirty="0" err="1"/>
              <a:t>networks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2585414" y="4212200"/>
            <a:ext cx="7021172" cy="2196346"/>
            <a:chOff x="931863" y="3439086"/>
            <a:chExt cx="8219453" cy="2571189"/>
          </a:xfrm>
        </p:grpSpPr>
        <p:pic>
          <p:nvPicPr>
            <p:cNvPr id="7" name="Grafik 6"/>
            <p:cNvPicPr>
              <a:picLocks noChangeAspect="1"/>
            </p:cNvPicPr>
            <p:nvPr/>
          </p:nvPicPr>
          <p:blipFill>
            <a:blip r:embed="rId2"/>
            <a:stretch>
              <a:fillRect/>
            </a:stretch>
          </p:blipFill>
          <p:spPr>
            <a:xfrm>
              <a:off x="931863" y="3439086"/>
              <a:ext cx="4171178" cy="2571189"/>
            </a:xfrm>
            <a:prstGeom prst="rect">
              <a:avLst/>
            </a:prstGeom>
          </p:spPr>
        </p:pic>
        <p:pic>
          <p:nvPicPr>
            <p:cNvPr id="8" name="Grafik 7"/>
            <p:cNvPicPr>
              <a:picLocks noChangeAspect="1"/>
            </p:cNvPicPr>
            <p:nvPr/>
          </p:nvPicPr>
          <p:blipFill>
            <a:blip r:embed="rId3"/>
            <a:stretch>
              <a:fillRect/>
            </a:stretch>
          </p:blipFill>
          <p:spPr>
            <a:xfrm>
              <a:off x="5205757" y="3439086"/>
              <a:ext cx="3945559" cy="2571189"/>
            </a:xfrm>
            <a:prstGeom prst="rect">
              <a:avLst/>
            </a:prstGeom>
          </p:spPr>
        </p:pic>
      </p:grpSp>
    </p:spTree>
    <p:extLst>
      <p:ext uri="{BB962C8B-B14F-4D97-AF65-F5344CB8AC3E}">
        <p14:creationId xmlns:p14="http://schemas.microsoft.com/office/powerpoint/2010/main" val="2721079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RNNs </a:t>
            </a:r>
            <a:r>
              <a:rPr lang="de-DE" dirty="0" err="1"/>
              <a:t>for</a:t>
            </a:r>
            <a:r>
              <a:rPr lang="de-DE" dirty="0"/>
              <a:t> NLP</a:t>
            </a:r>
            <a:endParaRPr lang="de-AT" dirty="0"/>
          </a:p>
        </p:txBody>
      </p:sp>
      <p:sp>
        <p:nvSpPr>
          <p:cNvPr id="3" name="Inhaltsplatzhalter 2"/>
          <p:cNvSpPr>
            <a:spLocks noGrp="1"/>
          </p:cNvSpPr>
          <p:nvPr>
            <p:ph sz="quarter" idx="14"/>
          </p:nvPr>
        </p:nvSpPr>
        <p:spPr/>
        <p:txBody>
          <a:bodyPr/>
          <a:lstStyle/>
          <a:p>
            <a:r>
              <a:rPr lang="de-DE" dirty="0" err="1"/>
              <a:t>Captures</a:t>
            </a:r>
            <a:r>
              <a:rPr lang="de-DE" dirty="0"/>
              <a:t> </a:t>
            </a:r>
            <a:r>
              <a:rPr lang="de-DE" dirty="0" err="1"/>
              <a:t>the</a:t>
            </a:r>
            <a:r>
              <a:rPr lang="de-DE" dirty="0"/>
              <a:t> </a:t>
            </a:r>
            <a:r>
              <a:rPr lang="de-DE" dirty="0" err="1"/>
              <a:t>sequential</a:t>
            </a:r>
            <a:r>
              <a:rPr lang="de-DE" dirty="0"/>
              <a:t> </a:t>
            </a:r>
            <a:r>
              <a:rPr lang="de-DE" dirty="0" err="1"/>
              <a:t>aspect</a:t>
            </a:r>
            <a:r>
              <a:rPr lang="de-DE" dirty="0"/>
              <a:t> </a:t>
            </a:r>
            <a:r>
              <a:rPr lang="de-DE" dirty="0" err="1"/>
              <a:t>of</a:t>
            </a:r>
            <a:r>
              <a:rPr lang="de-DE" dirty="0"/>
              <a:t> </a:t>
            </a:r>
            <a:r>
              <a:rPr lang="de-DE" dirty="0" err="1"/>
              <a:t>texts</a:t>
            </a:r>
            <a:r>
              <a:rPr lang="de-DE" dirty="0"/>
              <a:t> </a:t>
            </a:r>
            <a:r>
              <a:rPr lang="de-DE" dirty="0" err="1"/>
              <a:t>very</a:t>
            </a:r>
            <a:r>
              <a:rPr lang="de-DE" dirty="0"/>
              <a:t> </a:t>
            </a:r>
            <a:r>
              <a:rPr lang="de-DE" dirty="0" err="1"/>
              <a:t>well</a:t>
            </a:r>
            <a:endParaRPr lang="de-DE" dirty="0"/>
          </a:p>
          <a:p>
            <a:r>
              <a:rPr lang="de-DE" dirty="0" err="1"/>
              <a:t>Basically</a:t>
            </a:r>
            <a:r>
              <a:rPr lang="de-DE" dirty="0"/>
              <a:t> </a:t>
            </a:r>
            <a:r>
              <a:rPr lang="de-DE" dirty="0" err="1"/>
              <a:t>the</a:t>
            </a:r>
            <a:r>
              <a:rPr lang="de-DE" dirty="0"/>
              <a:t> </a:t>
            </a:r>
            <a:r>
              <a:rPr lang="de-DE" dirty="0" err="1"/>
              <a:t>standard</a:t>
            </a:r>
            <a:r>
              <a:rPr lang="de-DE" dirty="0"/>
              <a:t> </a:t>
            </a:r>
            <a:r>
              <a:rPr lang="de-DE" dirty="0" err="1"/>
              <a:t>if</a:t>
            </a:r>
            <a:r>
              <a:rPr lang="de-DE" dirty="0"/>
              <a:t> </a:t>
            </a:r>
            <a:r>
              <a:rPr lang="de-DE" dirty="0" err="1"/>
              <a:t>you</a:t>
            </a:r>
            <a:r>
              <a:rPr lang="de-DE" dirty="0"/>
              <a:t> </a:t>
            </a:r>
            <a:r>
              <a:rPr lang="de-DE" dirty="0" err="1"/>
              <a:t>are</a:t>
            </a:r>
            <a:r>
              <a:rPr lang="de-DE" dirty="0"/>
              <a:t> not </a:t>
            </a:r>
            <a:r>
              <a:rPr lang="de-DE" dirty="0" err="1"/>
              <a:t>using</a:t>
            </a:r>
            <a:r>
              <a:rPr lang="de-DE" dirty="0"/>
              <a:t> </a:t>
            </a:r>
            <a:r>
              <a:rPr lang="de-DE" dirty="0" err="1"/>
              <a:t>transformers</a:t>
            </a:r>
            <a:endParaRPr lang="de-DE" dirty="0"/>
          </a:p>
          <a:p>
            <a:r>
              <a:rPr lang="de-DE" dirty="0" err="1"/>
              <a:t>Used</a:t>
            </a:r>
            <a:r>
              <a:rPr lang="de-DE" dirty="0"/>
              <a:t> </a:t>
            </a:r>
            <a:r>
              <a:rPr lang="de-DE" dirty="0" err="1"/>
              <a:t>for</a:t>
            </a:r>
            <a:r>
              <a:rPr lang="de-DE" dirty="0"/>
              <a:t> </a:t>
            </a:r>
            <a:r>
              <a:rPr lang="de-DE" dirty="0" err="1"/>
              <a:t>classfication</a:t>
            </a:r>
            <a:r>
              <a:rPr lang="de-DE" dirty="0"/>
              <a:t> </a:t>
            </a:r>
            <a:r>
              <a:rPr lang="de-DE" dirty="0" err="1"/>
              <a:t>and</a:t>
            </a:r>
            <a:r>
              <a:rPr lang="de-DE" dirty="0"/>
              <a:t> generative </a:t>
            </a:r>
            <a:r>
              <a:rPr lang="de-DE" dirty="0" err="1"/>
              <a:t>tasks</a:t>
            </a:r>
            <a:endParaRPr lang="de-DE" dirty="0"/>
          </a:p>
          <a:p>
            <a:r>
              <a:rPr lang="de-DE" dirty="0" err="1"/>
              <a:t>Again</a:t>
            </a:r>
            <a:r>
              <a:rPr lang="de-DE" dirty="0"/>
              <a:t> same </a:t>
            </a:r>
            <a:r>
              <a:rPr lang="de-DE" dirty="0" err="1"/>
              <a:t>pros</a:t>
            </a:r>
            <a:r>
              <a:rPr lang="de-DE" dirty="0"/>
              <a:t> </a:t>
            </a:r>
            <a:r>
              <a:rPr lang="de-DE" dirty="0" err="1"/>
              <a:t>and</a:t>
            </a:r>
            <a:r>
              <a:rPr lang="de-DE" dirty="0"/>
              <a:t> </a:t>
            </a:r>
            <a:r>
              <a:rPr lang="de-DE" dirty="0" err="1"/>
              <a:t>cons</a:t>
            </a:r>
            <a:r>
              <a:rPr lang="de-DE" dirty="0"/>
              <a:t> </a:t>
            </a:r>
            <a:r>
              <a:rPr lang="de-DE" dirty="0" err="1"/>
              <a:t>of</a:t>
            </a:r>
            <a:r>
              <a:rPr lang="de-DE" dirty="0"/>
              <a:t> classic ANNs</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89925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Minimal </a:t>
            </a:r>
            <a:r>
              <a:rPr lang="de-DE" dirty="0" err="1"/>
              <a:t>Keras</a:t>
            </a:r>
            <a:r>
              <a:rPr lang="de-DE" dirty="0"/>
              <a:t> NLP RNN </a:t>
            </a:r>
            <a:r>
              <a:rPr lang="de-DE" dirty="0" err="1"/>
              <a:t>Example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Inhaltsplatzhalter 8"/>
          <p:cNvPicPr>
            <a:picLocks noGrp="1" noChangeAspect="1"/>
          </p:cNvPicPr>
          <p:nvPr>
            <p:ph sz="quarter" idx="14"/>
          </p:nvPr>
        </p:nvPicPr>
        <p:blipFill>
          <a:blip r:embed="rId2"/>
          <a:stretch>
            <a:fillRect/>
          </a:stretch>
        </p:blipFill>
        <p:spPr>
          <a:xfrm>
            <a:off x="931863" y="1976650"/>
            <a:ext cx="10328275" cy="3752424"/>
          </a:xfrm>
          <a:prstGeom prst="rect">
            <a:avLst/>
          </a:prstGeom>
        </p:spPr>
      </p:pic>
    </p:spTree>
    <p:extLst>
      <p:ext uri="{BB962C8B-B14F-4D97-AF65-F5344CB8AC3E}">
        <p14:creationId xmlns:p14="http://schemas.microsoft.com/office/powerpoint/2010/main" val="283215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Transformers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870" y="1617061"/>
            <a:ext cx="2891481" cy="3626602"/>
          </a:xfrm>
          <a:prstGeom prst="rect">
            <a:avLst/>
          </a:prstGeom>
        </p:spPr>
      </p:pic>
    </p:spTree>
    <p:extLst>
      <p:ext uri="{BB962C8B-B14F-4D97-AF65-F5344CB8AC3E}">
        <p14:creationId xmlns:p14="http://schemas.microsoft.com/office/powerpoint/2010/main" val="149697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Attention</a:t>
            </a:r>
            <a:endParaRPr lang="de-AT" dirty="0"/>
          </a:p>
        </p:txBody>
      </p:sp>
      <p:sp>
        <p:nvSpPr>
          <p:cNvPr id="10" name="Inhaltsplatzhalter 9"/>
          <p:cNvSpPr>
            <a:spLocks noGrp="1"/>
          </p:cNvSpPr>
          <p:nvPr>
            <p:ph sz="quarter" idx="14"/>
          </p:nvPr>
        </p:nvSpPr>
        <p:spPr/>
        <p:txBody>
          <a:bodyPr/>
          <a:lstStyle/>
          <a:p>
            <a:r>
              <a:rPr lang="en-US" dirty="0"/>
              <a:t>The ability to focus on one thing and ignore others has a vital role in guiding cognition</a:t>
            </a:r>
          </a:p>
          <a:p>
            <a:r>
              <a:rPr lang="en-US" dirty="0"/>
              <a:t>Deep neural networks naturally learn a form of implicit attention where they respond more strongly to some parts of the data than others</a:t>
            </a:r>
          </a:p>
          <a:p>
            <a:r>
              <a:rPr lang="de-DE" dirty="0" err="1"/>
              <a:t>We</a:t>
            </a:r>
            <a:r>
              <a:rPr lang="de-DE" dirty="0"/>
              <a:t> </a:t>
            </a:r>
            <a:r>
              <a:rPr lang="de-DE" dirty="0" err="1"/>
              <a:t>can</a:t>
            </a:r>
            <a:r>
              <a:rPr lang="de-DE" dirty="0"/>
              <a:t> </a:t>
            </a:r>
            <a:r>
              <a:rPr lang="de-DE" dirty="0" err="1"/>
              <a:t>add</a:t>
            </a:r>
            <a:r>
              <a:rPr lang="de-DE" dirty="0"/>
              <a:t> explicit </a:t>
            </a:r>
            <a:r>
              <a:rPr lang="de-DE" dirty="0" err="1"/>
              <a:t>attention</a:t>
            </a:r>
            <a:r>
              <a:rPr lang="de-DE" dirty="0"/>
              <a:t> </a:t>
            </a:r>
            <a:r>
              <a:rPr lang="de-DE" dirty="0" err="1"/>
              <a:t>by</a:t>
            </a:r>
            <a:r>
              <a:rPr lang="de-DE" dirty="0"/>
              <a:t> </a:t>
            </a:r>
            <a:r>
              <a:rPr lang="de-DE" dirty="0" err="1"/>
              <a:t>having</a:t>
            </a:r>
            <a:r>
              <a:rPr lang="de-DE" dirty="0"/>
              <a:t> a </a:t>
            </a:r>
            <a:r>
              <a:rPr lang="de-DE" dirty="0" err="1"/>
              <a:t>seperate</a:t>
            </a:r>
            <a:r>
              <a:rPr lang="de-DE" dirty="0"/>
              <a:t> </a:t>
            </a:r>
            <a:r>
              <a:rPr lang="de-DE" dirty="0" err="1"/>
              <a:t>attention</a:t>
            </a:r>
            <a:r>
              <a:rPr lang="de-DE" dirty="0"/>
              <a:t> </a:t>
            </a:r>
            <a:r>
              <a:rPr lang="de-DE" dirty="0" err="1"/>
              <a:t>model</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718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Neural</a:t>
            </a:r>
            <a:r>
              <a:rPr lang="de-DE" dirty="0"/>
              <a:t> Attention Models</a:t>
            </a:r>
            <a:endParaRPr lang="de-AT" dirty="0"/>
          </a:p>
        </p:txBody>
      </p:sp>
      <p:sp>
        <p:nvSpPr>
          <p:cNvPr id="3" name="Inhaltsplatzhalter 2"/>
          <p:cNvSpPr>
            <a:spLocks noGrp="1"/>
          </p:cNvSpPr>
          <p:nvPr>
            <p:ph sz="quarter" idx="14"/>
          </p:nvPr>
        </p:nvSpPr>
        <p:spPr>
          <a:xfrm>
            <a:off x="931863" y="1695450"/>
            <a:ext cx="6852894" cy="4314825"/>
          </a:xfrm>
        </p:spPr>
        <p:txBody>
          <a:bodyPr>
            <a:normAutofit/>
          </a:bodyPr>
          <a:lstStyle/>
          <a:p>
            <a:r>
              <a:rPr lang="en-US" dirty="0"/>
              <a:t>The network </a:t>
            </a:r>
            <a:r>
              <a:rPr lang="en-US"/>
              <a:t>produces an </a:t>
            </a:r>
            <a:r>
              <a:rPr lang="en-US" dirty="0"/>
              <a:t>extra output vector used to parameterize an attention model</a:t>
            </a:r>
          </a:p>
          <a:p>
            <a:r>
              <a:rPr lang="en-US" dirty="0"/>
              <a:t>The attention model then operates on some data (image, audio sample, text to be translated...) to create a fixed-size “glimpse” vector that is passed to the network as input at the next time step</a:t>
            </a:r>
          </a:p>
          <a:p>
            <a:r>
              <a:rPr lang="en-US" dirty="0"/>
              <a:t>The complete system is recurrent, even if the network isn’t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607" y="1698978"/>
            <a:ext cx="3437385" cy="4311297"/>
          </a:xfrm>
          <a:prstGeom prst="rect">
            <a:avLst/>
          </a:prstGeom>
        </p:spPr>
      </p:pic>
    </p:spTree>
    <p:extLst>
      <p:ext uri="{BB962C8B-B14F-4D97-AF65-F5344CB8AC3E}">
        <p14:creationId xmlns:p14="http://schemas.microsoft.com/office/powerpoint/2010/main" val="390684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Transformers</a:t>
            </a:r>
            <a:endParaRPr lang="de-AT" dirty="0"/>
          </a:p>
        </p:txBody>
      </p:sp>
      <p:sp>
        <p:nvSpPr>
          <p:cNvPr id="3" name="Inhaltsplatzhalter 2"/>
          <p:cNvSpPr>
            <a:spLocks noGrp="1"/>
          </p:cNvSpPr>
          <p:nvPr>
            <p:ph sz="quarter" idx="14"/>
          </p:nvPr>
        </p:nvSpPr>
        <p:spPr/>
        <p:txBody>
          <a:bodyPr>
            <a:normAutofit lnSpcReduction="10000"/>
          </a:bodyPr>
          <a:lstStyle/>
          <a:p>
            <a:r>
              <a:rPr lang="en-US" dirty="0"/>
              <a:t>Transformer networks take attention to its logical extreme: get rid of everything else (recurrent state, convolutions, external memory) and just use attention to repeatedly transform a complete sequence (Attention is all you need)</a:t>
            </a:r>
          </a:p>
          <a:p>
            <a:r>
              <a:rPr lang="en-US" dirty="0"/>
              <a:t>State-of-the-Art for most NLP tasks like next-sentence prediction, question answering, reading comprehension, sentiment analysis, paraphrasing, machine translation, document summarization, document generation, named entity recognition</a:t>
            </a:r>
          </a:p>
          <a:p>
            <a:r>
              <a:rPr lang="en-US" dirty="0"/>
              <a:t>Mostly using pre-trained transformers like GPT-3 (</a:t>
            </a:r>
            <a:r>
              <a:rPr lang="en-US" dirty="0" err="1"/>
              <a:t>OpenAI</a:t>
            </a:r>
            <a:r>
              <a:rPr lang="en-US" dirty="0"/>
              <a:t>) or BERT (Google) instead of training it yourself (fine-tuning possible)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1550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2899E0-DB30-D4FA-480C-4C39B8F78CAF}"/>
              </a:ext>
            </a:extLst>
          </p:cNvPr>
          <p:cNvSpPr>
            <a:spLocks noGrp="1"/>
          </p:cNvSpPr>
          <p:nvPr>
            <p:ph type="title"/>
          </p:nvPr>
        </p:nvSpPr>
        <p:spPr/>
        <p:txBody>
          <a:bodyPr>
            <a:normAutofit fontScale="90000"/>
          </a:bodyPr>
          <a:lstStyle/>
          <a:p>
            <a:r>
              <a:rPr lang="de-AT" dirty="0" err="1"/>
              <a:t>What</a:t>
            </a:r>
            <a:r>
              <a:rPr lang="de-AT" dirty="0"/>
              <a:t> </a:t>
            </a:r>
            <a:r>
              <a:rPr lang="de-AT" dirty="0" err="1"/>
              <a:t>we</a:t>
            </a:r>
            <a:r>
              <a:rPr lang="de-AT" dirty="0"/>
              <a:t> will not </a:t>
            </a:r>
            <a:r>
              <a:rPr lang="de-AT" dirty="0" err="1"/>
              <a:t>talk</a:t>
            </a:r>
            <a:r>
              <a:rPr lang="de-AT" dirty="0"/>
              <a:t> </a:t>
            </a:r>
            <a:r>
              <a:rPr lang="de-AT" dirty="0" err="1"/>
              <a:t>about</a:t>
            </a:r>
            <a:endParaRPr lang="en-US" dirty="0"/>
          </a:p>
        </p:txBody>
      </p:sp>
      <p:sp>
        <p:nvSpPr>
          <p:cNvPr id="15" name="Content Placeholder 14">
            <a:extLst>
              <a:ext uri="{FF2B5EF4-FFF2-40B4-BE49-F238E27FC236}">
                <a16:creationId xmlns:a16="http://schemas.microsoft.com/office/drawing/2014/main" id="{376F24CA-3087-29E1-19FC-56DF97D7C5EB}"/>
              </a:ext>
            </a:extLst>
          </p:cNvPr>
          <p:cNvSpPr>
            <a:spLocks noGrp="1"/>
          </p:cNvSpPr>
          <p:nvPr>
            <p:ph sz="quarter" idx="14"/>
          </p:nvPr>
        </p:nvSpPr>
        <p:spPr/>
        <p:txBody>
          <a:bodyPr>
            <a:normAutofit/>
          </a:bodyPr>
          <a:lstStyle/>
          <a:p>
            <a:r>
              <a:rPr lang="de-AT" dirty="0"/>
              <a:t>Self-</a:t>
            </a:r>
            <a:r>
              <a:rPr lang="de-AT" dirty="0" err="1"/>
              <a:t>Normalizing</a:t>
            </a:r>
            <a:r>
              <a:rPr lang="de-AT" dirty="0"/>
              <a:t> </a:t>
            </a:r>
            <a:r>
              <a:rPr lang="de-AT" dirty="0" err="1"/>
              <a:t>Neural</a:t>
            </a:r>
            <a:r>
              <a:rPr lang="de-AT" dirty="0"/>
              <a:t> Networks</a:t>
            </a:r>
          </a:p>
          <a:p>
            <a:r>
              <a:rPr lang="de-AT" dirty="0" err="1"/>
              <a:t>Rectified</a:t>
            </a:r>
            <a:r>
              <a:rPr lang="de-AT" dirty="0"/>
              <a:t> </a:t>
            </a:r>
            <a:r>
              <a:rPr lang="de-AT" dirty="0" err="1"/>
              <a:t>Factor</a:t>
            </a:r>
            <a:r>
              <a:rPr lang="de-AT" dirty="0"/>
              <a:t> Networks</a:t>
            </a:r>
          </a:p>
          <a:p>
            <a:r>
              <a:rPr lang="de-AT" dirty="0" err="1"/>
              <a:t>Hopfield</a:t>
            </a:r>
            <a:r>
              <a:rPr lang="de-AT" dirty="0"/>
              <a:t> Networks</a:t>
            </a:r>
          </a:p>
          <a:p>
            <a:r>
              <a:rPr lang="de-AT" dirty="0"/>
              <a:t>(</a:t>
            </a:r>
            <a:r>
              <a:rPr lang="de-AT" dirty="0" err="1"/>
              <a:t>Restricted</a:t>
            </a:r>
            <a:r>
              <a:rPr lang="de-AT" dirty="0"/>
              <a:t>) Boltzmann Machines</a:t>
            </a:r>
          </a:p>
          <a:p>
            <a:r>
              <a:rPr lang="de-AT" dirty="0"/>
              <a:t>Reinforcement Learning</a:t>
            </a:r>
          </a:p>
          <a:p>
            <a:r>
              <a:rPr lang="de-AT" dirty="0"/>
              <a:t>Vector Databases</a:t>
            </a:r>
          </a:p>
          <a:p>
            <a:r>
              <a:rPr lang="de-AT" dirty="0"/>
              <a:t>Fast </a:t>
            </a:r>
            <a:r>
              <a:rPr lang="de-AT" dirty="0" err="1"/>
              <a:t>Similarity</a:t>
            </a:r>
            <a:r>
              <a:rPr lang="de-AT" dirty="0"/>
              <a:t> </a:t>
            </a:r>
            <a:r>
              <a:rPr lang="de-AT" dirty="0" err="1"/>
              <a:t>Searches</a:t>
            </a:r>
            <a:endParaRPr lang="de-AT" dirty="0"/>
          </a:p>
          <a:p>
            <a:r>
              <a:rPr lang="de-AT" dirty="0" err="1"/>
              <a:t>Recommender</a:t>
            </a:r>
            <a:r>
              <a:rPr lang="de-AT" dirty="0"/>
              <a:t> Systems</a:t>
            </a:r>
            <a:endParaRPr lang="de-DE" dirty="0"/>
          </a:p>
        </p:txBody>
      </p:sp>
      <p:sp>
        <p:nvSpPr>
          <p:cNvPr id="3" name="Footer Placeholder 2">
            <a:extLst>
              <a:ext uri="{FF2B5EF4-FFF2-40B4-BE49-F238E27FC236}">
                <a16:creationId xmlns:a16="http://schemas.microsoft.com/office/drawing/2014/main" id="{F66F59ED-3461-C4F5-DFA8-DC889B37AA9A}"/>
              </a:ext>
            </a:extLst>
          </p:cNvPr>
          <p:cNvSpPr>
            <a:spLocks noGrp="1"/>
          </p:cNvSpPr>
          <p:nvPr>
            <p:ph type="ftr" sz="quarter" idx="11"/>
          </p:nvPr>
        </p:nvSpPr>
        <p:spPr/>
        <p:txBody>
          <a:bodyPr/>
          <a:lstStyle/>
          <a:p>
            <a:r>
              <a:rPr lang="de-AT" dirty="0"/>
              <a:t>Natural Language Processing</a:t>
            </a:r>
            <a:endParaRPr lang="en-US" dirty="0"/>
          </a:p>
        </p:txBody>
      </p:sp>
      <p:sp>
        <p:nvSpPr>
          <p:cNvPr id="7" name="Date Placeholder 6">
            <a:extLst>
              <a:ext uri="{FF2B5EF4-FFF2-40B4-BE49-F238E27FC236}">
                <a16:creationId xmlns:a16="http://schemas.microsoft.com/office/drawing/2014/main" id="{9216B58B-5769-ADEA-1D33-F5AA1D9AC208}"/>
              </a:ext>
            </a:extLst>
          </p:cNvPr>
          <p:cNvSpPr>
            <a:spLocks noGrp="1"/>
          </p:cNvSpPr>
          <p:nvPr>
            <p:ph type="dt" sz="half" idx="10"/>
          </p:nvPr>
        </p:nvSpPr>
        <p:spPr/>
        <p:txBody>
          <a:bodyPr/>
          <a:lstStyle/>
          <a:p>
            <a:pPr>
              <a:defRPr/>
            </a:pPr>
            <a:r>
              <a:rPr lang="en-US" dirty="0">
                <a:solidFill>
                  <a:prstClr val="black"/>
                </a:solidFill>
              </a:rPr>
              <a:t>2023</a:t>
            </a:r>
          </a:p>
        </p:txBody>
      </p:sp>
      <p:sp>
        <p:nvSpPr>
          <p:cNvPr id="8" name="Slide Number Placeholder 7">
            <a:extLst>
              <a:ext uri="{FF2B5EF4-FFF2-40B4-BE49-F238E27FC236}">
                <a16:creationId xmlns:a16="http://schemas.microsoft.com/office/drawing/2014/main" id="{461FAFCA-8B9B-9D14-EE7A-BB926BF533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608238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Large Language Models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srcRect/>
          <a:stretch/>
        </p:blipFill>
        <p:spPr>
          <a:xfrm>
            <a:off x="8333352" y="1596241"/>
            <a:ext cx="3626547" cy="3626547"/>
          </a:xfrm>
          <a:prstGeom prst="rect">
            <a:avLst/>
          </a:prstGeom>
        </p:spPr>
      </p:pic>
    </p:spTree>
    <p:extLst>
      <p:ext uri="{BB962C8B-B14F-4D97-AF65-F5344CB8AC3E}">
        <p14:creationId xmlns:p14="http://schemas.microsoft.com/office/powerpoint/2010/main" val="297343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Large Language Models</a:t>
            </a:r>
            <a:endParaRPr lang="de-AT" dirty="0"/>
          </a:p>
        </p:txBody>
      </p:sp>
      <p:sp>
        <p:nvSpPr>
          <p:cNvPr id="3" name="Inhaltsplatzhalter 2"/>
          <p:cNvSpPr>
            <a:spLocks noGrp="1"/>
          </p:cNvSpPr>
          <p:nvPr>
            <p:ph sz="quarter" idx="14"/>
          </p:nvPr>
        </p:nvSpPr>
        <p:spPr/>
        <p:txBody>
          <a:bodyPr>
            <a:normAutofit/>
          </a:bodyPr>
          <a:lstStyle/>
          <a:p>
            <a:r>
              <a:rPr lang="de-AT" dirty="0" err="1"/>
              <a:t>Foundation</a:t>
            </a:r>
            <a:r>
              <a:rPr lang="de-AT" dirty="0"/>
              <a:t> </a:t>
            </a:r>
            <a:r>
              <a:rPr lang="de-AT" dirty="0" err="1"/>
              <a:t>models</a:t>
            </a:r>
            <a:r>
              <a:rPr lang="de-AT" dirty="0"/>
              <a:t>: Large </a:t>
            </a:r>
            <a:r>
              <a:rPr lang="de-AT" dirty="0" err="1"/>
              <a:t>machine</a:t>
            </a:r>
            <a:r>
              <a:rPr lang="de-AT" dirty="0"/>
              <a:t> </a:t>
            </a:r>
            <a:r>
              <a:rPr lang="de-AT" dirty="0" err="1"/>
              <a:t>learning</a:t>
            </a:r>
            <a:r>
              <a:rPr lang="de-AT" dirty="0"/>
              <a:t> </a:t>
            </a:r>
            <a:r>
              <a:rPr lang="de-AT" dirty="0" err="1"/>
              <a:t>models</a:t>
            </a:r>
            <a:r>
              <a:rPr lang="de-AT" dirty="0"/>
              <a:t> </a:t>
            </a:r>
            <a:r>
              <a:rPr lang="de-AT" dirty="0" err="1"/>
              <a:t>trained</a:t>
            </a:r>
            <a:r>
              <a:rPr lang="de-AT" dirty="0"/>
              <a:t> on a </a:t>
            </a:r>
            <a:r>
              <a:rPr lang="de-AT" dirty="0" err="1"/>
              <a:t>vast</a:t>
            </a:r>
            <a:r>
              <a:rPr lang="de-AT" dirty="0"/>
              <a:t> </a:t>
            </a:r>
            <a:r>
              <a:rPr lang="de-AT" dirty="0" err="1"/>
              <a:t>amount</a:t>
            </a:r>
            <a:r>
              <a:rPr lang="de-AT" dirty="0"/>
              <a:t> </a:t>
            </a:r>
            <a:r>
              <a:rPr lang="de-AT" dirty="0" err="1"/>
              <a:t>of</a:t>
            </a:r>
            <a:r>
              <a:rPr lang="de-AT" dirty="0"/>
              <a:t> </a:t>
            </a:r>
            <a:r>
              <a:rPr lang="de-AT" dirty="0" err="1"/>
              <a:t>data</a:t>
            </a:r>
            <a:r>
              <a:rPr lang="de-AT" dirty="0"/>
              <a:t> </a:t>
            </a:r>
            <a:r>
              <a:rPr lang="de-AT" dirty="0" err="1"/>
              <a:t>with</a:t>
            </a:r>
            <a:r>
              <a:rPr lang="de-AT" dirty="0"/>
              <a:t> </a:t>
            </a:r>
            <a:r>
              <a:rPr lang="de-AT" dirty="0" err="1"/>
              <a:t>the</a:t>
            </a:r>
            <a:r>
              <a:rPr lang="de-AT" dirty="0"/>
              <a:t> </a:t>
            </a:r>
            <a:r>
              <a:rPr lang="de-AT" dirty="0" err="1"/>
              <a:t>aim</a:t>
            </a:r>
            <a:r>
              <a:rPr lang="de-AT" dirty="0"/>
              <a:t> </a:t>
            </a:r>
            <a:r>
              <a:rPr lang="de-AT" dirty="0" err="1"/>
              <a:t>of</a:t>
            </a:r>
            <a:r>
              <a:rPr lang="de-AT" dirty="0"/>
              <a:t> easy </a:t>
            </a:r>
            <a:r>
              <a:rPr lang="de-AT" dirty="0" err="1"/>
              <a:t>adoption</a:t>
            </a:r>
            <a:r>
              <a:rPr lang="de-AT" dirty="0"/>
              <a:t> </a:t>
            </a:r>
            <a:r>
              <a:rPr lang="de-AT" dirty="0" err="1"/>
              <a:t>for</a:t>
            </a:r>
            <a:r>
              <a:rPr lang="de-AT" dirty="0"/>
              <a:t> a </a:t>
            </a:r>
            <a:r>
              <a:rPr lang="de-AT" dirty="0" err="1"/>
              <a:t>variety</a:t>
            </a:r>
            <a:r>
              <a:rPr lang="de-AT" dirty="0"/>
              <a:t> </a:t>
            </a:r>
            <a:r>
              <a:rPr lang="de-AT" dirty="0" err="1"/>
              <a:t>of</a:t>
            </a:r>
            <a:r>
              <a:rPr lang="de-AT" dirty="0"/>
              <a:t> </a:t>
            </a:r>
            <a:r>
              <a:rPr lang="de-AT" dirty="0" err="1"/>
              <a:t>downstream</a:t>
            </a:r>
            <a:r>
              <a:rPr lang="de-AT" dirty="0"/>
              <a:t> </a:t>
            </a:r>
            <a:r>
              <a:rPr lang="de-AT" dirty="0" err="1"/>
              <a:t>tasks</a:t>
            </a:r>
            <a:r>
              <a:rPr lang="de-AT" dirty="0"/>
              <a:t> e.g. </a:t>
            </a:r>
            <a:r>
              <a:rPr lang="de-AT" dirty="0" err="1"/>
              <a:t>language</a:t>
            </a:r>
            <a:r>
              <a:rPr lang="de-AT" dirty="0"/>
              <a:t> </a:t>
            </a:r>
            <a:r>
              <a:rPr lang="de-AT" dirty="0" err="1"/>
              <a:t>models</a:t>
            </a:r>
            <a:r>
              <a:rPr lang="de-AT" dirty="0"/>
              <a:t> like GPT</a:t>
            </a:r>
          </a:p>
          <a:p>
            <a:r>
              <a:rPr lang="de-AT" dirty="0"/>
              <a:t>Large </a:t>
            </a:r>
            <a:r>
              <a:rPr lang="de-AT" dirty="0" err="1"/>
              <a:t>language</a:t>
            </a:r>
            <a:r>
              <a:rPr lang="de-AT" dirty="0"/>
              <a:t> </a:t>
            </a:r>
            <a:r>
              <a:rPr lang="de-AT" dirty="0" err="1"/>
              <a:t>models</a:t>
            </a:r>
            <a:r>
              <a:rPr lang="de-AT" dirty="0"/>
              <a:t>: </a:t>
            </a:r>
            <a:r>
              <a:rPr lang="en-US" dirty="0"/>
              <a:t>A type of foundation model notable for its ability to achieve general-purpose language understanding and generation</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5394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C337-07FA-424C-C565-C10A7C5F01D3}"/>
              </a:ext>
            </a:extLst>
          </p:cNvPr>
          <p:cNvSpPr>
            <a:spLocks noGrp="1"/>
          </p:cNvSpPr>
          <p:nvPr>
            <p:ph type="title"/>
          </p:nvPr>
        </p:nvSpPr>
        <p:spPr/>
        <p:txBody>
          <a:bodyPr>
            <a:normAutofit fontScale="90000"/>
          </a:bodyPr>
          <a:lstStyle/>
          <a:p>
            <a:r>
              <a:rPr lang="de-AT" dirty="0" err="1"/>
              <a:t>How</a:t>
            </a:r>
            <a:r>
              <a:rPr lang="de-AT" dirty="0"/>
              <a:t> </a:t>
            </a:r>
            <a:r>
              <a:rPr lang="de-AT" dirty="0" err="1"/>
              <a:t>does</a:t>
            </a:r>
            <a:r>
              <a:rPr lang="de-AT" dirty="0"/>
              <a:t> </a:t>
            </a:r>
            <a:r>
              <a:rPr lang="de-AT" dirty="0" err="1"/>
              <a:t>ChatGPT</a:t>
            </a:r>
            <a:r>
              <a:rPr lang="de-AT" dirty="0"/>
              <a:t> </a:t>
            </a:r>
            <a:r>
              <a:rPr lang="de-AT" dirty="0" err="1"/>
              <a:t>learn</a:t>
            </a:r>
            <a:r>
              <a:rPr lang="de-AT" dirty="0"/>
              <a:t>?</a:t>
            </a:r>
            <a:endParaRPr lang="en-US" dirty="0"/>
          </a:p>
        </p:txBody>
      </p:sp>
      <p:sp>
        <p:nvSpPr>
          <p:cNvPr id="3" name="Content Placeholder 2">
            <a:extLst>
              <a:ext uri="{FF2B5EF4-FFF2-40B4-BE49-F238E27FC236}">
                <a16:creationId xmlns:a16="http://schemas.microsoft.com/office/drawing/2014/main" id="{221C855C-4985-930C-7218-131DDCA8B68C}"/>
              </a:ext>
            </a:extLst>
          </p:cNvPr>
          <p:cNvSpPr>
            <a:spLocks noGrp="1"/>
          </p:cNvSpPr>
          <p:nvPr>
            <p:ph sz="quarter" idx="14"/>
          </p:nvPr>
        </p:nvSpPr>
        <p:spPr>
          <a:xfrm>
            <a:off x="931864" y="1695450"/>
            <a:ext cx="4230910" cy="4314825"/>
          </a:xfrm>
        </p:spPr>
        <p:txBody>
          <a:bodyPr/>
          <a:lstStyle/>
          <a:p>
            <a:r>
              <a:rPr lang="de-AT" dirty="0"/>
              <a:t>Reinforcement Learning </a:t>
            </a:r>
            <a:r>
              <a:rPr lang="de-AT" dirty="0" err="1"/>
              <a:t>from</a:t>
            </a:r>
            <a:r>
              <a:rPr lang="de-AT" dirty="0"/>
              <a:t> Human Feedback (RLHF)</a:t>
            </a:r>
          </a:p>
          <a:p>
            <a:r>
              <a:rPr lang="de-AT" dirty="0"/>
              <a:t>Proximal Policy </a:t>
            </a:r>
            <a:r>
              <a:rPr lang="de-AT" dirty="0" err="1"/>
              <a:t>Optimization</a:t>
            </a:r>
            <a:r>
              <a:rPr lang="de-AT" dirty="0"/>
              <a:t> (PPO)</a:t>
            </a:r>
          </a:p>
          <a:p>
            <a:r>
              <a:rPr lang="de-AT" dirty="0" err="1"/>
              <a:t>ChatGPT</a:t>
            </a:r>
            <a:r>
              <a:rPr lang="de-AT" dirty="0"/>
              <a:t> </a:t>
            </a:r>
            <a:r>
              <a:rPr lang="de-AT" dirty="0" err="1"/>
              <a:t>uses</a:t>
            </a:r>
            <a:r>
              <a:rPr lang="de-AT" dirty="0"/>
              <a:t> GPT-3.5 (</a:t>
            </a:r>
            <a:r>
              <a:rPr lang="de-AT" dirty="0" err="1"/>
              <a:t>or</a:t>
            </a:r>
            <a:r>
              <a:rPr lang="de-AT" dirty="0"/>
              <a:t> GPT-4) </a:t>
            </a:r>
            <a:r>
              <a:rPr lang="de-AT" dirty="0" err="1"/>
              <a:t>as</a:t>
            </a:r>
            <a:r>
              <a:rPr lang="de-AT" dirty="0"/>
              <a:t> </a:t>
            </a:r>
            <a:r>
              <a:rPr lang="de-AT" dirty="0" err="1"/>
              <a:t>base</a:t>
            </a:r>
            <a:r>
              <a:rPr lang="de-AT" dirty="0"/>
              <a:t> </a:t>
            </a:r>
            <a:r>
              <a:rPr lang="de-AT" dirty="0" err="1"/>
              <a:t>model</a:t>
            </a:r>
            <a:endParaRPr lang="en-US" dirty="0"/>
          </a:p>
        </p:txBody>
      </p:sp>
      <p:sp>
        <p:nvSpPr>
          <p:cNvPr id="4" name="Footer Placeholder 3">
            <a:extLst>
              <a:ext uri="{FF2B5EF4-FFF2-40B4-BE49-F238E27FC236}">
                <a16:creationId xmlns:a16="http://schemas.microsoft.com/office/drawing/2014/main" id="{86F8F161-633F-FA13-A82B-9B132CD5F3C8}"/>
              </a:ext>
            </a:extLst>
          </p:cNvPr>
          <p:cNvSpPr>
            <a:spLocks noGrp="1"/>
          </p:cNvSpPr>
          <p:nvPr>
            <p:ph type="ftr" sz="quarter" idx="11"/>
          </p:nvPr>
        </p:nvSpPr>
        <p:spPr/>
        <p:txBody>
          <a:bodyPr/>
          <a:lstStyle/>
          <a:p>
            <a:r>
              <a:rPr lang="en-US" dirty="0">
                <a:solidFill>
                  <a:prstClr val="black"/>
                </a:solidFill>
              </a:rPr>
              <a:t>Natural Language Processing</a:t>
            </a:r>
          </a:p>
        </p:txBody>
      </p:sp>
      <p:sp>
        <p:nvSpPr>
          <p:cNvPr id="5" name="Date Placeholder 4">
            <a:extLst>
              <a:ext uri="{FF2B5EF4-FFF2-40B4-BE49-F238E27FC236}">
                <a16:creationId xmlns:a16="http://schemas.microsoft.com/office/drawing/2014/main" id="{D8C5D4B6-B368-2C04-77EE-AC013D50ECB7}"/>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4A0EB421-B7C8-FE91-37F4-798079329D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28" name="Picture 4">
            <a:extLst>
              <a:ext uri="{FF2B5EF4-FFF2-40B4-BE49-F238E27FC236}">
                <a16:creationId xmlns:a16="http://schemas.microsoft.com/office/drawing/2014/main" id="{73D06520-930D-F52D-B69E-41756FE0A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773" y="1737572"/>
            <a:ext cx="6834155" cy="3844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AE20A2-DCF6-862F-20B4-1D30DEFCE736}"/>
              </a:ext>
            </a:extLst>
          </p:cNvPr>
          <p:cNvSpPr txBox="1"/>
          <p:nvPr/>
        </p:nvSpPr>
        <p:spPr>
          <a:xfrm>
            <a:off x="5162772" y="5581784"/>
            <a:ext cx="5001893" cy="307777"/>
          </a:xfrm>
          <a:prstGeom prst="rect">
            <a:avLst/>
          </a:prstGeom>
          <a:noFill/>
        </p:spPr>
        <p:txBody>
          <a:bodyPr wrap="square" rtlCol="0">
            <a:spAutoFit/>
          </a:bodyPr>
          <a:lstStyle/>
          <a:p>
            <a:r>
              <a:rPr lang="de-AT" sz="1400" dirty="0"/>
              <a:t>Image source: </a:t>
            </a:r>
            <a:r>
              <a:rPr lang="de-AT" sz="1400" spc="-20" dirty="0">
                <a:solidFill>
                  <a:srgbClr val="4A41C5"/>
                </a:solidFill>
                <a:hlinkClick r:id="rId3">
                  <a:extLst>
                    <a:ext uri="{A12FA001-AC4F-418D-AE19-62706E023703}">
                      <ahyp:hlinkClr xmlns:ahyp="http://schemas.microsoft.com/office/drawing/2018/hyperlinkcolor" val="tx"/>
                    </a:ext>
                  </a:extLst>
                </a:hlinkClick>
              </a:rPr>
              <a:t>https://github.com/huggingface/trl</a:t>
            </a:r>
            <a:endParaRPr lang="en-US" sz="1400" spc="-20" dirty="0">
              <a:solidFill>
                <a:srgbClr val="4A41C5"/>
              </a:solidFill>
            </a:endParaRPr>
          </a:p>
        </p:txBody>
      </p:sp>
    </p:spTree>
    <p:extLst>
      <p:ext uri="{BB962C8B-B14F-4D97-AF65-F5344CB8AC3E}">
        <p14:creationId xmlns:p14="http://schemas.microsoft.com/office/powerpoint/2010/main" val="3527252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2729-5D3B-7D57-F346-C2C8D16C826E}"/>
              </a:ext>
            </a:extLst>
          </p:cNvPr>
          <p:cNvSpPr>
            <a:spLocks noGrp="1"/>
          </p:cNvSpPr>
          <p:nvPr>
            <p:ph type="title"/>
          </p:nvPr>
        </p:nvSpPr>
        <p:spPr/>
        <p:txBody>
          <a:bodyPr>
            <a:normAutofit fontScale="90000"/>
          </a:bodyPr>
          <a:lstStyle/>
          <a:p>
            <a:r>
              <a:rPr lang="de-AT" dirty="0" err="1"/>
              <a:t>Limitations</a:t>
            </a:r>
            <a:r>
              <a:rPr lang="de-AT" dirty="0"/>
              <a:t> and </a:t>
            </a:r>
            <a:r>
              <a:rPr lang="de-AT" dirty="0" err="1"/>
              <a:t>Concerns</a:t>
            </a:r>
            <a:endParaRPr lang="en-US" dirty="0"/>
          </a:p>
        </p:txBody>
      </p:sp>
      <p:sp>
        <p:nvSpPr>
          <p:cNvPr id="3" name="Content Placeholder 2">
            <a:extLst>
              <a:ext uri="{FF2B5EF4-FFF2-40B4-BE49-F238E27FC236}">
                <a16:creationId xmlns:a16="http://schemas.microsoft.com/office/drawing/2014/main" id="{9AE334BB-04B9-D66D-D592-3DFBF475644E}"/>
              </a:ext>
            </a:extLst>
          </p:cNvPr>
          <p:cNvSpPr>
            <a:spLocks noGrp="1"/>
          </p:cNvSpPr>
          <p:nvPr>
            <p:ph sz="quarter" idx="14"/>
          </p:nvPr>
        </p:nvSpPr>
        <p:spPr/>
        <p:txBody>
          <a:bodyPr/>
          <a:lstStyle/>
          <a:p>
            <a:r>
              <a:rPr lang="de-AT" dirty="0" err="1"/>
              <a:t>Outdated</a:t>
            </a:r>
            <a:r>
              <a:rPr lang="de-AT" dirty="0"/>
              <a:t> </a:t>
            </a:r>
            <a:r>
              <a:rPr lang="de-AT" dirty="0" err="1"/>
              <a:t>knowledge</a:t>
            </a:r>
            <a:r>
              <a:rPr lang="de-AT" dirty="0"/>
              <a:t> (</a:t>
            </a:r>
            <a:r>
              <a:rPr lang="de-AT" dirty="0" err="1"/>
              <a:t>trained</a:t>
            </a:r>
            <a:r>
              <a:rPr lang="de-AT" dirty="0"/>
              <a:t> on </a:t>
            </a:r>
            <a:r>
              <a:rPr lang="de-AT" dirty="0" err="1"/>
              <a:t>data</a:t>
            </a:r>
            <a:r>
              <a:rPr lang="de-AT" dirty="0"/>
              <a:t> </a:t>
            </a:r>
            <a:r>
              <a:rPr lang="de-AT" dirty="0" err="1"/>
              <a:t>up</a:t>
            </a:r>
            <a:r>
              <a:rPr lang="de-AT" dirty="0"/>
              <a:t> </a:t>
            </a:r>
            <a:r>
              <a:rPr lang="de-AT" dirty="0" err="1"/>
              <a:t>to</a:t>
            </a:r>
            <a:r>
              <a:rPr lang="de-AT" dirty="0"/>
              <a:t> 2021, </a:t>
            </a:r>
            <a:r>
              <a:rPr lang="de-AT" dirty="0" err="1"/>
              <a:t>OpenAI</a:t>
            </a:r>
            <a:r>
              <a:rPr lang="de-AT" dirty="0"/>
              <a:t> </a:t>
            </a:r>
            <a:r>
              <a:rPr lang="de-AT" dirty="0" err="1"/>
              <a:t>addressed</a:t>
            </a:r>
            <a:r>
              <a:rPr lang="de-AT" dirty="0"/>
              <a:t> </a:t>
            </a:r>
            <a:r>
              <a:rPr lang="de-AT" dirty="0" err="1"/>
              <a:t>this</a:t>
            </a:r>
            <a:r>
              <a:rPr lang="de-AT" dirty="0"/>
              <a:t> </a:t>
            </a:r>
            <a:r>
              <a:rPr lang="de-AT" dirty="0" err="1"/>
              <a:t>by</a:t>
            </a:r>
            <a:r>
              <a:rPr lang="de-AT" dirty="0"/>
              <a:t> </a:t>
            </a:r>
            <a:r>
              <a:rPr lang="de-AT" dirty="0" err="1"/>
              <a:t>giving</a:t>
            </a:r>
            <a:r>
              <a:rPr lang="de-AT" dirty="0"/>
              <a:t> </a:t>
            </a:r>
            <a:r>
              <a:rPr lang="de-AT" dirty="0" err="1"/>
              <a:t>ChatGPT</a:t>
            </a:r>
            <a:r>
              <a:rPr lang="de-AT" dirty="0"/>
              <a:t> </a:t>
            </a:r>
            <a:r>
              <a:rPr lang="de-AT" dirty="0" err="1"/>
              <a:t>access</a:t>
            </a:r>
            <a:r>
              <a:rPr lang="de-AT" dirty="0"/>
              <a:t> </a:t>
            </a:r>
            <a:r>
              <a:rPr lang="de-AT" dirty="0" err="1"/>
              <a:t>to</a:t>
            </a:r>
            <a:r>
              <a:rPr lang="de-AT" dirty="0"/>
              <a:t> </a:t>
            </a:r>
            <a:r>
              <a:rPr lang="de-AT" dirty="0" err="1"/>
              <a:t>the</a:t>
            </a:r>
            <a:r>
              <a:rPr lang="de-AT" dirty="0"/>
              <a:t> </a:t>
            </a:r>
            <a:r>
              <a:rPr lang="de-AT" dirty="0" err="1"/>
              <a:t>internet</a:t>
            </a:r>
            <a:r>
              <a:rPr lang="de-AT" dirty="0"/>
              <a:t>)</a:t>
            </a:r>
          </a:p>
          <a:p>
            <a:r>
              <a:rPr lang="de-AT" dirty="0" err="1"/>
              <a:t>Insufficient</a:t>
            </a:r>
            <a:r>
              <a:rPr lang="de-AT" dirty="0"/>
              <a:t> </a:t>
            </a:r>
            <a:r>
              <a:rPr lang="de-AT" dirty="0" err="1"/>
              <a:t>understanding</a:t>
            </a:r>
            <a:r>
              <a:rPr lang="de-AT" dirty="0"/>
              <a:t> and </a:t>
            </a:r>
            <a:r>
              <a:rPr lang="de-AT" dirty="0" err="1"/>
              <a:t>producing</a:t>
            </a:r>
            <a:r>
              <a:rPr lang="de-AT" dirty="0"/>
              <a:t> </a:t>
            </a:r>
            <a:r>
              <a:rPr lang="de-AT" dirty="0" err="1"/>
              <a:t>false</a:t>
            </a:r>
            <a:r>
              <a:rPr lang="de-AT" dirty="0"/>
              <a:t> </a:t>
            </a:r>
            <a:r>
              <a:rPr lang="de-AT" dirty="0" err="1"/>
              <a:t>results</a:t>
            </a:r>
            <a:endParaRPr lang="de-AT" dirty="0"/>
          </a:p>
          <a:p>
            <a:r>
              <a:rPr lang="de-AT" dirty="0"/>
              <a:t>Energy </a:t>
            </a:r>
            <a:r>
              <a:rPr lang="de-AT" dirty="0" err="1"/>
              <a:t>consumption</a:t>
            </a:r>
            <a:endParaRPr lang="de-AT" dirty="0"/>
          </a:p>
          <a:p>
            <a:r>
              <a:rPr lang="de-AT" dirty="0" err="1"/>
              <a:t>Malicious</a:t>
            </a:r>
            <a:r>
              <a:rPr lang="de-AT" dirty="0"/>
              <a:t> </a:t>
            </a:r>
            <a:r>
              <a:rPr lang="de-AT" dirty="0" err="1"/>
              <a:t>usage</a:t>
            </a:r>
            <a:endParaRPr lang="de-AT" dirty="0"/>
          </a:p>
          <a:p>
            <a:r>
              <a:rPr lang="de-AT" dirty="0"/>
              <a:t>Bias and </a:t>
            </a:r>
            <a:r>
              <a:rPr lang="de-AT" dirty="0" err="1"/>
              <a:t>discrimination</a:t>
            </a:r>
            <a:endParaRPr lang="de-AT" dirty="0"/>
          </a:p>
          <a:p>
            <a:endParaRPr lang="de-AT" dirty="0"/>
          </a:p>
          <a:p>
            <a:endParaRPr lang="en-US" dirty="0"/>
          </a:p>
        </p:txBody>
      </p:sp>
      <p:sp>
        <p:nvSpPr>
          <p:cNvPr id="4" name="Footer Placeholder 3">
            <a:extLst>
              <a:ext uri="{FF2B5EF4-FFF2-40B4-BE49-F238E27FC236}">
                <a16:creationId xmlns:a16="http://schemas.microsoft.com/office/drawing/2014/main" id="{30AA3B9A-AE07-883D-2226-1E3E5225338B}"/>
              </a:ext>
            </a:extLst>
          </p:cNvPr>
          <p:cNvSpPr>
            <a:spLocks noGrp="1"/>
          </p:cNvSpPr>
          <p:nvPr>
            <p:ph type="ftr" sz="quarter" idx="11"/>
          </p:nvPr>
        </p:nvSpPr>
        <p:spPr/>
        <p:txBody>
          <a:bodyPr/>
          <a:lstStyle/>
          <a:p>
            <a:r>
              <a:rPr lang="en-US" dirty="0">
                <a:solidFill>
                  <a:prstClr val="black"/>
                </a:solidFill>
              </a:rPr>
              <a:t>Natural Language Processing</a:t>
            </a:r>
          </a:p>
        </p:txBody>
      </p:sp>
      <p:sp>
        <p:nvSpPr>
          <p:cNvPr id="5" name="Date Placeholder 4">
            <a:extLst>
              <a:ext uri="{FF2B5EF4-FFF2-40B4-BE49-F238E27FC236}">
                <a16:creationId xmlns:a16="http://schemas.microsoft.com/office/drawing/2014/main" id="{FA2AEC9F-89F1-968A-DF30-7607A98A0F20}"/>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F474345D-C5F6-3FD6-89DC-996C5CEBB5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TextBox 6">
            <a:extLst>
              <a:ext uri="{FF2B5EF4-FFF2-40B4-BE49-F238E27FC236}">
                <a16:creationId xmlns:a16="http://schemas.microsoft.com/office/drawing/2014/main" id="{DAC6A810-51F1-6D45-FDCA-7FAE875323F7}"/>
              </a:ext>
            </a:extLst>
          </p:cNvPr>
          <p:cNvSpPr txBox="1"/>
          <p:nvPr/>
        </p:nvSpPr>
        <p:spPr>
          <a:xfrm>
            <a:off x="6266576" y="5720908"/>
            <a:ext cx="5293453" cy="307777"/>
          </a:xfrm>
          <a:prstGeom prst="rect">
            <a:avLst/>
          </a:prstGeom>
          <a:noFill/>
        </p:spPr>
        <p:txBody>
          <a:bodyPr wrap="square" rtlCol="0">
            <a:spAutoFit/>
          </a:bodyPr>
          <a:lstStyle/>
          <a:p>
            <a:r>
              <a:rPr lang="de-AT" sz="1400" dirty="0"/>
              <a:t>See also </a:t>
            </a:r>
            <a:r>
              <a:rPr lang="de-AT" sz="1400" spc="-20" dirty="0">
                <a:solidFill>
                  <a:srgbClr val="4A41C5"/>
                </a:solidFill>
                <a:hlinkClick r:id="rId2">
                  <a:extLst>
                    <a:ext uri="{A12FA001-AC4F-418D-AE19-62706E023703}">
                      <ahyp:hlinkClr xmlns:ahyp="http://schemas.microsoft.com/office/drawing/2018/hyperlinkcolor" val="tx"/>
                    </a:ext>
                  </a:extLst>
                </a:hlinkClick>
              </a:rPr>
              <a:t>https://doi.org/10.1016/j.metrad.2023.100017</a:t>
            </a:r>
            <a:endParaRPr lang="en-US" sz="1400" spc="-20" dirty="0">
              <a:solidFill>
                <a:srgbClr val="4A41C5"/>
              </a:solidFill>
            </a:endParaRPr>
          </a:p>
        </p:txBody>
      </p:sp>
    </p:spTree>
    <p:extLst>
      <p:ext uri="{BB962C8B-B14F-4D97-AF65-F5344CB8AC3E}">
        <p14:creationId xmlns:p14="http://schemas.microsoft.com/office/powerpoint/2010/main" val="40916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01C5-835A-9EFF-58FC-59072E636ACD}"/>
              </a:ext>
            </a:extLst>
          </p:cNvPr>
          <p:cNvSpPr>
            <a:spLocks noGrp="1"/>
          </p:cNvSpPr>
          <p:nvPr>
            <p:ph type="title"/>
          </p:nvPr>
        </p:nvSpPr>
        <p:spPr/>
        <p:txBody>
          <a:bodyPr>
            <a:normAutofit fontScale="90000"/>
          </a:bodyPr>
          <a:lstStyle/>
          <a:p>
            <a:r>
              <a:rPr lang="de-AT" dirty="0"/>
              <a:t>gpt.fh-ooe.at</a:t>
            </a:r>
            <a:endParaRPr lang="en-US" dirty="0"/>
          </a:p>
        </p:txBody>
      </p:sp>
      <p:pic>
        <p:nvPicPr>
          <p:cNvPr id="8" name="Content Placeholder 7">
            <a:hlinkClick r:id="rId2"/>
            <a:extLst>
              <a:ext uri="{FF2B5EF4-FFF2-40B4-BE49-F238E27FC236}">
                <a16:creationId xmlns:a16="http://schemas.microsoft.com/office/drawing/2014/main" id="{E7B3D390-576F-812A-408E-CD0A0D6061FD}"/>
              </a:ext>
            </a:extLst>
          </p:cNvPr>
          <p:cNvPicPr>
            <a:picLocks noGrp="1" noChangeAspect="1"/>
          </p:cNvPicPr>
          <p:nvPr>
            <p:ph sz="quarter" idx="14"/>
          </p:nvPr>
        </p:nvPicPr>
        <p:blipFill>
          <a:blip r:embed="rId3"/>
          <a:stretch>
            <a:fillRect/>
          </a:stretch>
        </p:blipFill>
        <p:spPr>
          <a:xfrm>
            <a:off x="1029372" y="1191790"/>
            <a:ext cx="10133256" cy="5257023"/>
          </a:xfrm>
        </p:spPr>
      </p:pic>
      <p:sp>
        <p:nvSpPr>
          <p:cNvPr id="4" name="Footer Placeholder 3">
            <a:extLst>
              <a:ext uri="{FF2B5EF4-FFF2-40B4-BE49-F238E27FC236}">
                <a16:creationId xmlns:a16="http://schemas.microsoft.com/office/drawing/2014/main" id="{4E7D1C13-36F2-9804-C113-028ED224C914}"/>
              </a:ext>
            </a:extLst>
          </p:cNvPr>
          <p:cNvSpPr>
            <a:spLocks noGrp="1"/>
          </p:cNvSpPr>
          <p:nvPr>
            <p:ph type="ftr" sz="quarter" idx="11"/>
          </p:nvPr>
        </p:nvSpPr>
        <p:spPr/>
        <p:txBody>
          <a:bodyPr/>
          <a:lstStyle/>
          <a:p>
            <a:r>
              <a:rPr lang="en-US" dirty="0">
                <a:solidFill>
                  <a:prstClr val="black"/>
                </a:solidFill>
              </a:rPr>
              <a:t>Natural Language Processing</a:t>
            </a:r>
          </a:p>
        </p:txBody>
      </p:sp>
      <p:sp>
        <p:nvSpPr>
          <p:cNvPr id="5" name="Date Placeholder 4">
            <a:extLst>
              <a:ext uri="{FF2B5EF4-FFF2-40B4-BE49-F238E27FC236}">
                <a16:creationId xmlns:a16="http://schemas.microsoft.com/office/drawing/2014/main" id="{78429C53-1EBD-D9D8-065D-29051E1664DA}"/>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B9DC53A3-0A46-F8AF-FC12-F5E2F7A93B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11684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Generative Models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r>
              <a:rPr lang="en-US" dirty="0"/>
              <a:t>Sequence to Sequence Prediction</a:t>
            </a:r>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1596241"/>
            <a:ext cx="3998809" cy="3626547"/>
          </a:xfrm>
          <a:prstGeom prst="rect">
            <a:avLst/>
          </a:prstGeom>
        </p:spPr>
      </p:pic>
      <p:cxnSp>
        <p:nvCxnSpPr>
          <p:cNvPr id="3" name="Gerade Verbindung mit Pfeil 2"/>
          <p:cNvCxnSpPr/>
          <p:nvPr/>
        </p:nvCxnSpPr>
        <p:spPr>
          <a:xfrm flipH="1">
            <a:off x="9003958" y="3385751"/>
            <a:ext cx="1070918" cy="683741"/>
          </a:xfrm>
          <a:prstGeom prst="straightConnector1">
            <a:avLst/>
          </a:prstGeom>
          <a:ln>
            <a:solidFill>
              <a:srgbClr val="F066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40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10" name="Inhaltsplatzhalter 9"/>
          <p:cNvSpPr>
            <a:spLocks noGrp="1"/>
          </p:cNvSpPr>
          <p:nvPr>
            <p:ph sz="quarter" idx="14"/>
          </p:nvPr>
        </p:nvSpPr>
        <p:spPr/>
        <p:txBody>
          <a:bodyPr/>
          <a:lstStyle/>
          <a:p>
            <a:r>
              <a:rPr lang="de-DE" dirty="0"/>
              <a:t>(Hidden-)States (</a:t>
            </a:r>
            <a:r>
              <a:rPr lang="de-DE" dirty="0">
                <a:solidFill>
                  <a:srgbClr val="124DA2"/>
                </a:solidFill>
              </a:rPr>
              <a:t>h</a:t>
            </a:r>
            <a:r>
              <a:rPr lang="de-DE" baseline="-25000" dirty="0">
                <a:solidFill>
                  <a:srgbClr val="124DA2"/>
                </a:solidFill>
              </a:rPr>
              <a:t>0</a:t>
            </a:r>
            <a:r>
              <a:rPr lang="de-DE" dirty="0"/>
              <a:t>) in RNNs </a:t>
            </a:r>
            <a:r>
              <a:rPr lang="de-DE" dirty="0" err="1"/>
              <a:t>usually</a:t>
            </a:r>
            <a:r>
              <a:rPr lang="de-DE" dirty="0"/>
              <a:t> </a:t>
            </a:r>
            <a:r>
              <a:rPr lang="de-DE" dirty="0" err="1"/>
              <a:t>initialized</a:t>
            </a:r>
            <a:r>
              <a:rPr lang="de-DE" dirty="0"/>
              <a:t> </a:t>
            </a:r>
            <a:r>
              <a:rPr lang="de-DE" dirty="0" err="1"/>
              <a:t>with</a:t>
            </a:r>
            <a:r>
              <a:rPr lang="de-DE" dirty="0"/>
              <a:t> </a:t>
            </a:r>
            <a:r>
              <a:rPr lang="de-DE" dirty="0" err="1"/>
              <a:t>zeros</a:t>
            </a:r>
            <a:r>
              <a:rPr lang="de-DE" dirty="0"/>
              <a:t>…</a:t>
            </a:r>
          </a:p>
          <a:p>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2703671" y="2257425"/>
            <a:ext cx="6019800" cy="3752850"/>
          </a:xfrm>
          <a:prstGeom prst="rect">
            <a:avLst/>
          </a:prstGeom>
        </p:spPr>
      </p:pic>
    </p:spTree>
    <p:extLst>
      <p:ext uri="{BB962C8B-B14F-4D97-AF65-F5344CB8AC3E}">
        <p14:creationId xmlns:p14="http://schemas.microsoft.com/office/powerpoint/2010/main" val="2791054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3" name="Inhaltsplatzhalter 2"/>
          <p:cNvSpPr>
            <a:spLocks noGrp="1"/>
          </p:cNvSpPr>
          <p:nvPr>
            <p:ph sz="quarter" idx="14"/>
          </p:nvPr>
        </p:nvSpPr>
        <p:spPr/>
        <p:txBody>
          <a:bodyPr/>
          <a:lstStyle/>
          <a:p>
            <a:r>
              <a:rPr lang="de-DE" dirty="0"/>
              <a:t>…BUT </a:t>
            </a:r>
            <a:r>
              <a:rPr lang="de-DE" dirty="0" err="1"/>
              <a:t>we</a:t>
            </a:r>
            <a:r>
              <a:rPr lang="de-DE" dirty="0"/>
              <a:t> </a:t>
            </a:r>
            <a:r>
              <a:rPr lang="de-DE" dirty="0" err="1"/>
              <a:t>could</a:t>
            </a:r>
            <a:r>
              <a:rPr lang="de-DE" dirty="0"/>
              <a:t> also </a:t>
            </a:r>
            <a:r>
              <a:rPr lang="de-DE" dirty="0" err="1"/>
              <a:t>initialize</a:t>
            </a:r>
            <a:r>
              <a:rPr lang="de-DE" dirty="0"/>
              <a:t> </a:t>
            </a:r>
            <a:r>
              <a:rPr lang="de-DE" dirty="0" err="1"/>
              <a:t>them</a:t>
            </a:r>
            <a:r>
              <a:rPr lang="de-DE" dirty="0"/>
              <a:t> </a:t>
            </a:r>
            <a:r>
              <a:rPr lang="de-DE" dirty="0" err="1"/>
              <a:t>with</a:t>
            </a:r>
            <a:r>
              <a:rPr lang="de-DE" dirty="0"/>
              <a:t> </a:t>
            </a:r>
            <a:r>
              <a:rPr lang="de-DE" dirty="0" err="1"/>
              <a:t>the</a:t>
            </a:r>
            <a:r>
              <a:rPr lang="de-DE" dirty="0"/>
              <a:t> </a:t>
            </a:r>
            <a:r>
              <a:rPr lang="de-DE" dirty="0" err="1"/>
              <a:t>state</a:t>
            </a:r>
            <a:r>
              <a:rPr lang="de-DE" dirty="0"/>
              <a:t> </a:t>
            </a:r>
            <a:r>
              <a:rPr lang="de-DE" dirty="0" err="1"/>
              <a:t>information</a:t>
            </a:r>
            <a:r>
              <a:rPr lang="de-DE" dirty="0"/>
              <a:t> </a:t>
            </a:r>
            <a:r>
              <a:rPr lang="de-DE" dirty="0" err="1"/>
              <a:t>of</a:t>
            </a:r>
            <a:r>
              <a:rPr lang="de-DE" dirty="0"/>
              <a:t> </a:t>
            </a:r>
            <a:r>
              <a:rPr lang="de-DE" dirty="0" err="1"/>
              <a:t>another</a:t>
            </a:r>
            <a:r>
              <a:rPr lang="de-DE" dirty="0"/>
              <a:t> network</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918052" y="2594832"/>
            <a:ext cx="7591038" cy="3478892"/>
          </a:xfrm>
          <a:prstGeom prst="rect">
            <a:avLst/>
          </a:prstGeom>
        </p:spPr>
      </p:pic>
    </p:spTree>
    <p:extLst>
      <p:ext uri="{BB962C8B-B14F-4D97-AF65-F5344CB8AC3E}">
        <p14:creationId xmlns:p14="http://schemas.microsoft.com/office/powerpoint/2010/main" val="3704088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1236821" y="2477273"/>
            <a:ext cx="8953500" cy="3993549"/>
            <a:chOff x="1236821" y="2147759"/>
            <a:chExt cx="8953500" cy="3993549"/>
          </a:xfrm>
        </p:grpSpPr>
        <p:pic>
          <p:nvPicPr>
            <p:cNvPr id="7" name="Grafik 6"/>
            <p:cNvPicPr>
              <a:picLocks noChangeAspect="1"/>
            </p:cNvPicPr>
            <p:nvPr/>
          </p:nvPicPr>
          <p:blipFill>
            <a:blip r:embed="rId2"/>
            <a:stretch>
              <a:fillRect/>
            </a:stretch>
          </p:blipFill>
          <p:spPr>
            <a:xfrm>
              <a:off x="1236821" y="2147759"/>
              <a:ext cx="8953500" cy="3600450"/>
            </a:xfrm>
            <a:prstGeom prst="rect">
              <a:avLst/>
            </a:prstGeom>
          </p:spPr>
        </p:pic>
        <p:cxnSp>
          <p:nvCxnSpPr>
            <p:cNvPr id="9" name="Gerade Verbindung mit Pfeil 8"/>
            <p:cNvCxnSpPr/>
            <p:nvPr/>
          </p:nvCxnSpPr>
          <p:spPr>
            <a:xfrm flipV="1">
              <a:off x="6236043" y="5239266"/>
              <a:ext cx="1" cy="508943"/>
            </a:xfrm>
            <a:prstGeom prst="straightConnector1">
              <a:avLst/>
            </a:prstGeom>
            <a:ln w="19050">
              <a:solidFill>
                <a:srgbClr val="124D9B"/>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4312508" y="5771976"/>
              <a:ext cx="3847070" cy="369332"/>
            </a:xfrm>
            <a:prstGeom prst="rect">
              <a:avLst/>
            </a:prstGeom>
            <a:noFill/>
          </p:spPr>
          <p:txBody>
            <a:bodyPr wrap="square" rtlCol="0">
              <a:spAutoFit/>
            </a:bodyPr>
            <a:lstStyle/>
            <a:p>
              <a:pPr algn="ctr"/>
              <a:r>
                <a:rPr lang="de-DE" dirty="0">
                  <a:solidFill>
                    <a:srgbClr val="124D9B"/>
                  </a:solidFill>
                </a:rPr>
                <a:t>Random </a:t>
              </a:r>
              <a:r>
                <a:rPr lang="de-DE" dirty="0" err="1">
                  <a:solidFill>
                    <a:srgbClr val="124D9B"/>
                  </a:solidFill>
                </a:rPr>
                <a:t>word</a:t>
              </a:r>
              <a:r>
                <a:rPr lang="de-DE" dirty="0">
                  <a:solidFill>
                    <a:srgbClr val="124D9B"/>
                  </a:solidFill>
                </a:rPr>
                <a:t> </a:t>
              </a:r>
              <a:r>
                <a:rPr lang="de-DE" dirty="0" err="1">
                  <a:solidFill>
                    <a:srgbClr val="124D9B"/>
                  </a:solidFill>
                </a:rPr>
                <a:t>as</a:t>
              </a:r>
              <a:r>
                <a:rPr lang="de-DE" dirty="0">
                  <a:solidFill>
                    <a:srgbClr val="124D9B"/>
                  </a:solidFill>
                </a:rPr>
                <a:t> initial </a:t>
              </a:r>
              <a:r>
                <a:rPr lang="de-DE" dirty="0" err="1">
                  <a:solidFill>
                    <a:srgbClr val="124D9B"/>
                  </a:solidFill>
                </a:rPr>
                <a:t>input</a:t>
              </a:r>
              <a:endParaRPr lang="de-AT" dirty="0">
                <a:solidFill>
                  <a:srgbClr val="124D9B"/>
                </a:solidFill>
              </a:endParaRPr>
            </a:p>
          </p:txBody>
        </p:sp>
      </p:grpSp>
      <p:sp>
        <p:nvSpPr>
          <p:cNvPr id="2" name="Titel 1"/>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3" name="Inhaltsplatzhalter 2"/>
          <p:cNvSpPr>
            <a:spLocks noGrp="1"/>
          </p:cNvSpPr>
          <p:nvPr>
            <p:ph sz="quarter" idx="14"/>
          </p:nvPr>
        </p:nvSpPr>
        <p:spPr/>
        <p:txBody>
          <a:bodyPr/>
          <a:lstStyle/>
          <a:p>
            <a:r>
              <a:rPr lang="de-DE" dirty="0" err="1"/>
              <a:t>For</a:t>
            </a:r>
            <a:r>
              <a:rPr lang="de-DE" dirty="0"/>
              <a:t> </a:t>
            </a:r>
            <a:r>
              <a:rPr lang="de-DE" dirty="0" err="1"/>
              <a:t>example</a:t>
            </a:r>
            <a:r>
              <a:rPr lang="de-DE" dirty="0"/>
              <a:t>, </a:t>
            </a:r>
            <a:r>
              <a:rPr lang="de-DE" dirty="0" err="1"/>
              <a:t>two</a:t>
            </a:r>
            <a:r>
              <a:rPr lang="de-DE" dirty="0"/>
              <a:t> </a:t>
            </a:r>
            <a:r>
              <a:rPr lang="de-DE" dirty="0" err="1"/>
              <a:t>coupled</a:t>
            </a:r>
            <a:r>
              <a:rPr lang="de-DE" dirty="0"/>
              <a:t> (</a:t>
            </a:r>
            <a:r>
              <a:rPr lang="de-DE" dirty="0" err="1">
                <a:solidFill>
                  <a:srgbClr val="FC5D73"/>
                </a:solidFill>
              </a:rPr>
              <a:t>english</a:t>
            </a:r>
            <a:r>
              <a:rPr lang="de-DE" dirty="0"/>
              <a:t> </a:t>
            </a:r>
            <a:r>
              <a:rPr lang="de-DE" dirty="0" err="1"/>
              <a:t>and</a:t>
            </a:r>
            <a:r>
              <a:rPr lang="de-DE" dirty="0"/>
              <a:t> </a:t>
            </a:r>
            <a:r>
              <a:rPr lang="de-DE" dirty="0" err="1">
                <a:solidFill>
                  <a:srgbClr val="124D9B"/>
                </a:solidFill>
              </a:rPr>
              <a:t>japanese</a:t>
            </a:r>
            <a:r>
              <a:rPr lang="de-DE" dirty="0"/>
              <a:t>) </a:t>
            </a:r>
            <a:r>
              <a:rPr lang="de-DE" dirty="0" err="1"/>
              <a:t>nets</a:t>
            </a:r>
            <a:r>
              <a:rPr lang="de-DE" dirty="0"/>
              <a:t> </a:t>
            </a:r>
            <a:r>
              <a:rPr lang="de-DE" dirty="0" err="1"/>
              <a:t>for</a:t>
            </a:r>
            <a:r>
              <a:rPr lang="de-DE" dirty="0"/>
              <a:t> </a:t>
            </a:r>
            <a:r>
              <a:rPr lang="de-DE" dirty="0" err="1"/>
              <a:t>machine</a:t>
            </a:r>
            <a:r>
              <a:rPr lang="de-DE" dirty="0"/>
              <a:t> </a:t>
            </a:r>
            <a:r>
              <a:rPr lang="de-DE" dirty="0" err="1"/>
              <a:t>translation</a:t>
            </a:r>
            <a:r>
              <a:rPr lang="de-DE" dirty="0"/>
              <a: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38512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Seq2Seq </a:t>
            </a:r>
            <a:r>
              <a:rPr lang="de-DE" dirty="0" err="1"/>
              <a:t>Applications</a:t>
            </a:r>
            <a:endParaRPr lang="de-AT" dirty="0"/>
          </a:p>
        </p:txBody>
      </p:sp>
      <p:sp>
        <p:nvSpPr>
          <p:cNvPr id="3" name="Inhaltsplatzhalter 2"/>
          <p:cNvSpPr>
            <a:spLocks noGrp="1"/>
          </p:cNvSpPr>
          <p:nvPr>
            <p:ph sz="quarter" idx="14"/>
          </p:nvPr>
        </p:nvSpPr>
        <p:spPr/>
        <p:txBody>
          <a:bodyPr/>
          <a:lstStyle/>
          <a:p>
            <a:r>
              <a:rPr lang="de-DE" dirty="0" err="1"/>
              <a:t>Machine</a:t>
            </a:r>
            <a:r>
              <a:rPr lang="de-DE" dirty="0"/>
              <a:t> </a:t>
            </a:r>
            <a:r>
              <a:rPr lang="de-DE" dirty="0" err="1"/>
              <a:t>translation</a:t>
            </a:r>
            <a:endParaRPr lang="de-DE" dirty="0"/>
          </a:p>
          <a:p>
            <a:r>
              <a:rPr lang="de-DE" dirty="0"/>
              <a:t>Image </a:t>
            </a:r>
            <a:r>
              <a:rPr lang="de-DE" dirty="0" err="1"/>
              <a:t>captioning</a:t>
            </a:r>
            <a:endParaRPr lang="de-DE" dirty="0"/>
          </a:p>
          <a:p>
            <a:r>
              <a:rPr lang="de-DE" dirty="0"/>
              <a:t>Video </a:t>
            </a:r>
            <a:r>
              <a:rPr lang="de-DE" dirty="0" err="1"/>
              <a:t>captioning</a:t>
            </a:r>
            <a:endParaRPr lang="de-DE" dirty="0"/>
          </a:p>
          <a:p>
            <a:r>
              <a:rPr lang="de-DE" dirty="0"/>
              <a:t>Image </a:t>
            </a:r>
            <a:r>
              <a:rPr lang="de-DE" dirty="0" err="1"/>
              <a:t>generation</a:t>
            </a:r>
            <a:endParaRPr lang="de-DE" dirty="0"/>
          </a:p>
          <a:p>
            <a:r>
              <a:rPr lang="de-DE" dirty="0"/>
              <a:t>Video </a:t>
            </a:r>
            <a:r>
              <a:rPr lang="de-DE" dirty="0" err="1"/>
              <a:t>generation</a:t>
            </a:r>
            <a:endParaRPr lang="de-DE" dirty="0"/>
          </a:p>
          <a:p>
            <a:r>
              <a:rPr lang="de-DE" dirty="0" err="1"/>
              <a:t>Dialogue</a:t>
            </a:r>
            <a:endParaRPr lang="de-DE" dirty="0"/>
          </a:p>
          <a:p>
            <a:r>
              <a:rPr lang="de-DE" dirty="0"/>
              <a: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863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p:txBody>
          <a:bodyPr/>
          <a:lstStyle/>
          <a:p>
            <a:r>
              <a:rPr lang="de-AT" dirty="0" err="1"/>
              <a:t>Artificial</a:t>
            </a:r>
            <a:br>
              <a:rPr lang="de-AT" dirty="0"/>
            </a:br>
            <a:r>
              <a:rPr lang="de-AT" dirty="0" err="1"/>
              <a:t>Neural</a:t>
            </a:r>
            <a:br>
              <a:rPr lang="de-AT" dirty="0"/>
            </a:br>
            <a:r>
              <a:rPr lang="de-AT" dirty="0"/>
              <a:t>Networks</a:t>
            </a:r>
            <a:endParaRPr lang="en-US"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77" y="2563770"/>
            <a:ext cx="3660365" cy="1730460"/>
          </a:xfrm>
          <a:prstGeom prst="rect">
            <a:avLst/>
          </a:prstGeom>
        </p:spPr>
      </p:pic>
    </p:spTree>
    <p:extLst>
      <p:ext uri="{BB962C8B-B14F-4D97-AF65-F5344CB8AC3E}">
        <p14:creationId xmlns:p14="http://schemas.microsoft.com/office/powerpoint/2010/main" val="4177666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Sentiment Analysis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2159375"/>
            <a:ext cx="3998809" cy="2500279"/>
          </a:xfrm>
          <a:prstGeom prst="rect">
            <a:avLst/>
          </a:prstGeom>
        </p:spPr>
      </p:pic>
      <p:sp>
        <p:nvSpPr>
          <p:cNvPr id="2" name="Textfeld 1"/>
          <p:cNvSpPr txBox="1"/>
          <p:nvPr/>
        </p:nvSpPr>
        <p:spPr>
          <a:xfrm>
            <a:off x="8155459" y="4640424"/>
            <a:ext cx="3970638" cy="276999"/>
          </a:xfrm>
          <a:prstGeom prst="rect">
            <a:avLst/>
          </a:prstGeom>
          <a:noFill/>
        </p:spPr>
        <p:txBody>
          <a:bodyPr wrap="square" rtlCol="0">
            <a:spAutoFit/>
          </a:bodyPr>
          <a:lstStyle/>
          <a:p>
            <a:pPr algn="ctr"/>
            <a:r>
              <a:rPr lang="de-DE" sz="1200" dirty="0">
                <a:solidFill>
                  <a:schemeClr val="bg1">
                    <a:lumMod val="75000"/>
                  </a:schemeClr>
                </a:solidFill>
              </a:rPr>
              <a:t>Source: https://monkeylearn.com/</a:t>
            </a:r>
            <a:endParaRPr lang="de-AT" sz="1200" dirty="0">
              <a:solidFill>
                <a:schemeClr val="bg1">
                  <a:lumMod val="75000"/>
                </a:schemeClr>
              </a:solidFill>
            </a:endParaRPr>
          </a:p>
        </p:txBody>
      </p:sp>
    </p:spTree>
    <p:extLst>
      <p:ext uri="{BB962C8B-B14F-4D97-AF65-F5344CB8AC3E}">
        <p14:creationId xmlns:p14="http://schemas.microsoft.com/office/powerpoint/2010/main" val="3449366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Sentiment Analysis</a:t>
            </a:r>
            <a:endParaRPr lang="de-AT" dirty="0"/>
          </a:p>
        </p:txBody>
      </p:sp>
      <p:sp>
        <p:nvSpPr>
          <p:cNvPr id="10" name="Inhaltsplatzhalter 9"/>
          <p:cNvSpPr>
            <a:spLocks noGrp="1"/>
          </p:cNvSpPr>
          <p:nvPr>
            <p:ph sz="quarter" idx="14"/>
          </p:nvPr>
        </p:nvSpPr>
        <p:spPr/>
        <p:txBody>
          <a:bodyPr>
            <a:normAutofit fontScale="70000" lnSpcReduction="20000"/>
          </a:bodyPr>
          <a:lstStyle/>
          <a:p>
            <a:r>
              <a:rPr lang="de-DE" dirty="0" err="1"/>
              <a:t>Why</a:t>
            </a:r>
            <a:r>
              <a:rPr lang="de-DE" dirty="0"/>
              <a:t> </a:t>
            </a:r>
            <a:r>
              <a:rPr lang="de-DE" dirty="0" err="1"/>
              <a:t>sentiment</a:t>
            </a:r>
            <a:r>
              <a:rPr lang="de-DE" dirty="0"/>
              <a:t> </a:t>
            </a:r>
            <a:r>
              <a:rPr lang="de-DE" dirty="0" err="1"/>
              <a:t>analysis</a:t>
            </a:r>
            <a:r>
              <a:rPr lang="de-DE" dirty="0"/>
              <a:t> </a:t>
            </a:r>
            <a:r>
              <a:rPr lang="de-DE" dirty="0" err="1"/>
              <a:t>is</a:t>
            </a:r>
            <a:r>
              <a:rPr lang="de-DE" dirty="0"/>
              <a:t> </a:t>
            </a:r>
            <a:r>
              <a:rPr lang="de-DE" dirty="0" err="1"/>
              <a:t>important</a:t>
            </a:r>
            <a:r>
              <a:rPr lang="de-DE" dirty="0"/>
              <a:t> (</a:t>
            </a:r>
            <a:r>
              <a:rPr lang="de-DE" dirty="0" err="1"/>
              <a:t>according</a:t>
            </a:r>
            <a:r>
              <a:rPr lang="de-DE" dirty="0"/>
              <a:t> </a:t>
            </a:r>
            <a:r>
              <a:rPr lang="de-DE" dirty="0" err="1"/>
              <a:t>to</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Microsoft</a:t>
            </a:r>
            <a:r>
              <a:rPr lang="de-DE" dirty="0"/>
              <a:t>):</a:t>
            </a:r>
            <a:endParaRPr lang="en-US" dirty="0"/>
          </a:p>
          <a:p>
            <a:pPr lvl="1"/>
            <a:r>
              <a:rPr lang="en-US" b="1" dirty="0"/>
              <a:t>Social and brand monitoring: </a:t>
            </a:r>
            <a:r>
              <a:rPr lang="en-US" dirty="0"/>
              <a:t>Analyzing real-time customer interactions and comments on your social channels about your brand, product, and business can offer insights into how your customers feel about all three. Companies can also use sentiment analysis of previous products as a measure for launching new products, advertising campaigns, or breaking news about your business.</a:t>
            </a:r>
          </a:p>
          <a:p>
            <a:pPr lvl="1"/>
            <a:r>
              <a:rPr lang="en-US" b="1" dirty="0"/>
              <a:t>Customer service: </a:t>
            </a:r>
            <a:r>
              <a:rPr lang="en-US" dirty="0"/>
              <a:t>Your customer service team probably automatically sorts customer issues into urgent and not urgent. Sentiment analysis adds another layer by analyzing the language and severity of the problem in chat or email, spotlighting particularly frustrated customers for faster mediation.</a:t>
            </a:r>
          </a:p>
          <a:p>
            <a:pPr lvl="1"/>
            <a:r>
              <a:rPr lang="en-US" b="1" dirty="0"/>
              <a:t>Customer feedback: </a:t>
            </a:r>
            <a:r>
              <a:rPr lang="en-US" dirty="0"/>
              <a:t>In line with social monitoring, you hear directly from the customer how negatively or positively they perceive a product or brand to be. Tracking keywords related to direct customer feedback shared on social media profiles, during online chats with your teams, or through other touchpoints provides an overall measurement of the success of your product, campaign, or solution.</a:t>
            </a:r>
          </a:p>
          <a:p>
            <a:pPr lvl="1"/>
            <a:r>
              <a:rPr lang="en-US" b="1" dirty="0"/>
              <a:t>Crisis prevention: </a:t>
            </a:r>
            <a:r>
              <a:rPr lang="en-US" dirty="0"/>
              <a:t>To monitor media publishing, sentiment analysis tools can collect mentions of predefined keywords in real time. Your public relations or customer success teams can use this information to inform their responses to negative posts, possibly shortening – or even averting – a social media crisis before it can pick up speed.</a:t>
            </a:r>
          </a:p>
          <a:p>
            <a:pPr lvl="1"/>
            <a:r>
              <a:rPr lang="en-US" b="1" dirty="0"/>
              <a:t>Market research: </a:t>
            </a:r>
            <a:r>
              <a:rPr lang="en-US" dirty="0"/>
              <a:t>It’s not just enough to know how your customers feel; you need to know why. Understanding why, or why not, customers respond the way you intended is key to planning your next move – whether through marketing, sales, or direct and personalized service responses.</a:t>
            </a:r>
          </a:p>
          <a:p>
            <a:pPr lvl="1"/>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13242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Sentiment Analysis</a:t>
            </a:r>
            <a:endParaRPr lang="de-AT" dirty="0"/>
          </a:p>
        </p:txBody>
      </p:sp>
      <p:sp>
        <p:nvSpPr>
          <p:cNvPr id="3" name="Inhaltsplatzhalter 2"/>
          <p:cNvSpPr>
            <a:spLocks noGrp="1"/>
          </p:cNvSpPr>
          <p:nvPr>
            <p:ph sz="quarter" idx="14"/>
          </p:nvPr>
        </p:nvSpPr>
        <p:spPr/>
        <p:txBody>
          <a:bodyPr/>
          <a:lstStyle/>
          <a:p>
            <a:r>
              <a:rPr lang="de-DE" dirty="0"/>
              <a:t>Sentiment Analysis </a:t>
            </a:r>
            <a:r>
              <a:rPr lang="de-DE" dirty="0" err="1"/>
              <a:t>is</a:t>
            </a:r>
            <a:r>
              <a:rPr lang="de-DE" dirty="0"/>
              <a:t> </a:t>
            </a:r>
            <a:r>
              <a:rPr lang="de-DE" dirty="0" err="1"/>
              <a:t>basically</a:t>
            </a:r>
            <a:r>
              <a:rPr lang="de-DE" dirty="0"/>
              <a:t> a </a:t>
            </a:r>
            <a:r>
              <a:rPr lang="de-DE" dirty="0" err="1"/>
              <a:t>classification</a:t>
            </a:r>
            <a:r>
              <a:rPr lang="de-DE" dirty="0"/>
              <a:t> </a:t>
            </a:r>
            <a:r>
              <a:rPr lang="de-DE" dirty="0" err="1"/>
              <a:t>task</a:t>
            </a:r>
            <a:endParaRPr lang="de-DE" dirty="0"/>
          </a:p>
          <a:p>
            <a:r>
              <a:rPr lang="de-DE" dirty="0"/>
              <a:t>Hands-on in </a:t>
            </a:r>
            <a:r>
              <a:rPr lang="de-DE" dirty="0" err="1"/>
              <a:t>the</a:t>
            </a:r>
            <a:r>
              <a:rPr lang="de-DE" dirty="0"/>
              <a:t> </a:t>
            </a:r>
            <a:r>
              <a:rPr lang="de-DE" dirty="0" err="1"/>
              <a:t>following</a:t>
            </a:r>
            <a:r>
              <a:rPr lang="de-DE" dirty="0"/>
              <a:t> </a:t>
            </a:r>
            <a:r>
              <a:rPr lang="de-DE" dirty="0" err="1"/>
              <a:t>exercise</a:t>
            </a:r>
            <a:r>
              <a:rPr lang="de-DE" dirty="0"/>
              <a:t>:</a:t>
            </a:r>
            <a:endParaRPr lang="en-US" dirty="0"/>
          </a:p>
          <a:p>
            <a:pPr marL="0" indent="0">
              <a:buNone/>
            </a:pPr>
            <a:endParaRPr lang="en-US" b="1" dirty="0"/>
          </a:p>
          <a:p>
            <a:pPr marL="0" indent="0">
              <a:buNone/>
            </a:pPr>
            <a:endParaRPr lang="en-US" b="1" dirty="0"/>
          </a:p>
          <a:p>
            <a:pPr marL="0" indent="0">
              <a:buNone/>
            </a:pPr>
            <a:r>
              <a:rPr lang="en-US" b="1" dirty="0"/>
              <a:t>Exercise 5: </a:t>
            </a:r>
            <a:r>
              <a:rPr lang="en-US" dirty="0">
                <a:solidFill>
                  <a:srgbClr val="4A41C5"/>
                </a:solidFill>
                <a:hlinkClick r:id="rId2">
                  <a:extLst>
                    <a:ext uri="{A12FA001-AC4F-418D-AE19-62706E023703}">
                      <ahyp:hlinkClr xmlns:ahyp="http://schemas.microsoft.com/office/drawing/2018/hyperlinkcolor" val="tx"/>
                    </a:ext>
                  </a:extLst>
                </a:hlinkClick>
              </a:rPr>
              <a:t>https://github.com/michabirklbauer/hgb_dse_text_mining/blob/master/Sentiment.ipynb</a:t>
            </a:r>
            <a:br>
              <a:rPr lang="en-US" dirty="0"/>
            </a:br>
            <a:r>
              <a:rPr lang="en-US" dirty="0">
                <a:solidFill>
                  <a:srgbClr val="4A41C5"/>
                </a:solidFill>
                <a:hlinkClick r:id="rId3">
                  <a:extLst>
                    <a:ext uri="{A12FA001-AC4F-418D-AE19-62706E023703}">
                      <ahyp:hlinkClr xmlns:ahyp="http://schemas.microsoft.com/office/drawing/2018/hyperlinkcolor" val="tx"/>
                    </a:ext>
                  </a:extLst>
                </a:hlinkClick>
              </a:rPr>
              <a:t>https://colab.research.google.com/github/michabirklbauer/hgb_dse_text_mining/blob/master/Sentiment.ipynb</a:t>
            </a:r>
            <a:r>
              <a:rPr lang="en-US" dirty="0">
                <a:solidFill>
                  <a:srgbClr val="4A41C5"/>
                </a:solidFill>
              </a:rPr>
              <a:t> </a:t>
            </a:r>
          </a:p>
          <a:p>
            <a:pPr marL="0" indent="0">
              <a:buNone/>
            </a:pPr>
            <a:endParaRPr lang="de-DE"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519778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Image </a:t>
            </a:r>
            <a:r>
              <a:rPr lang="de-DE" sz="8000" dirty="0" err="1"/>
              <a:t>Captioning</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468096"/>
            <a:ext cx="3954162" cy="5865488"/>
          </a:xfrm>
          <a:prstGeom prst="rect">
            <a:avLst/>
          </a:prstGeom>
        </p:spPr>
      </p:pic>
    </p:spTree>
    <p:extLst>
      <p:ext uri="{BB962C8B-B14F-4D97-AF65-F5344CB8AC3E}">
        <p14:creationId xmlns:p14="http://schemas.microsoft.com/office/powerpoint/2010/main" val="3942407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Image </a:t>
            </a:r>
            <a:r>
              <a:rPr lang="de-DE" dirty="0" err="1"/>
              <a:t>Captioning</a:t>
            </a:r>
            <a:endParaRPr lang="de-AT" dirty="0"/>
          </a:p>
        </p:txBody>
      </p:sp>
      <p:sp>
        <p:nvSpPr>
          <p:cNvPr id="10" name="Inhaltsplatzhalter 9"/>
          <p:cNvSpPr>
            <a:spLocks noGrp="1"/>
          </p:cNvSpPr>
          <p:nvPr>
            <p:ph sz="quarter" idx="14"/>
          </p:nvPr>
        </p:nvSpPr>
        <p:spPr/>
        <p:txBody>
          <a:bodyPr>
            <a:normAutofit lnSpcReduction="10000"/>
          </a:bodyPr>
          <a:lstStyle/>
          <a:p>
            <a:r>
              <a:rPr lang="de-DE" dirty="0"/>
              <a:t>The </a:t>
            </a:r>
            <a:r>
              <a:rPr lang="de-DE" dirty="0" err="1"/>
              <a:t>process</a:t>
            </a:r>
            <a:r>
              <a:rPr lang="de-DE" dirty="0"/>
              <a:t> </a:t>
            </a:r>
            <a:r>
              <a:rPr lang="de-DE" dirty="0" err="1"/>
              <a:t>of</a:t>
            </a:r>
            <a:r>
              <a:rPr lang="de-DE" dirty="0"/>
              <a:t> </a:t>
            </a:r>
            <a:r>
              <a:rPr lang="de-DE" dirty="0" err="1"/>
              <a:t>adding</a:t>
            </a:r>
            <a:r>
              <a:rPr lang="de-DE" dirty="0"/>
              <a:t> </a:t>
            </a:r>
            <a:r>
              <a:rPr lang="de-DE" dirty="0" err="1"/>
              <a:t>descriptions</a:t>
            </a:r>
            <a:r>
              <a:rPr lang="de-DE" dirty="0"/>
              <a:t> </a:t>
            </a:r>
            <a:r>
              <a:rPr lang="de-DE" dirty="0" err="1"/>
              <a:t>to</a:t>
            </a:r>
            <a:r>
              <a:rPr lang="de-DE" dirty="0"/>
              <a:t> </a:t>
            </a:r>
            <a:r>
              <a:rPr lang="de-DE" dirty="0" err="1"/>
              <a:t>pictures</a:t>
            </a:r>
            <a:endParaRPr lang="de-DE" dirty="0"/>
          </a:p>
          <a:p>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look</a:t>
            </a:r>
            <a:r>
              <a:rPr lang="de-DE" dirty="0"/>
              <a:t> at </a:t>
            </a:r>
            <a:r>
              <a:rPr lang="de-DE" dirty="0" err="1"/>
              <a:t>the</a:t>
            </a:r>
            <a:r>
              <a:rPr lang="de-DE" dirty="0"/>
              <a:t> </a:t>
            </a:r>
            <a:r>
              <a:rPr lang="de-DE" dirty="0" err="1"/>
              <a:t>official</a:t>
            </a:r>
            <a:r>
              <a:rPr lang="de-DE" dirty="0"/>
              <a:t> </a:t>
            </a:r>
            <a:r>
              <a:rPr lang="de-DE" dirty="0" err="1"/>
              <a:t>Keras</a:t>
            </a:r>
            <a:r>
              <a:rPr lang="de-DE" dirty="0"/>
              <a:t> </a:t>
            </a:r>
            <a:r>
              <a:rPr lang="de-DE" dirty="0" err="1"/>
              <a:t>guide</a:t>
            </a:r>
            <a:r>
              <a:rPr lang="de-DE" dirty="0"/>
              <a:t> </a:t>
            </a:r>
            <a:r>
              <a:rPr lang="de-DE" dirty="0" err="1"/>
              <a:t>to</a:t>
            </a:r>
            <a:r>
              <a:rPr lang="de-DE" dirty="0"/>
              <a:t> </a:t>
            </a:r>
            <a:r>
              <a:rPr lang="de-DE" dirty="0" err="1"/>
              <a:t>get</a:t>
            </a:r>
            <a:r>
              <a:rPr lang="de-DE" dirty="0"/>
              <a:t> a </a:t>
            </a:r>
            <a:r>
              <a:rPr lang="de-DE" dirty="0" err="1"/>
              <a:t>basic</a:t>
            </a:r>
            <a:r>
              <a:rPr lang="de-DE" dirty="0"/>
              <a:t> </a:t>
            </a:r>
            <a:r>
              <a:rPr lang="de-DE" dirty="0" err="1"/>
              <a:t>understanding</a:t>
            </a:r>
            <a:r>
              <a:rPr lang="de-DE" dirty="0"/>
              <a:t> </a:t>
            </a:r>
            <a:r>
              <a:rPr lang="de-DE" dirty="0" err="1"/>
              <a:t>of</a:t>
            </a:r>
            <a:r>
              <a:rPr lang="de-DE" dirty="0"/>
              <a:t> </a:t>
            </a:r>
            <a:r>
              <a:rPr lang="de-DE" dirty="0" err="1"/>
              <a:t>the</a:t>
            </a:r>
            <a:r>
              <a:rPr lang="de-DE" dirty="0"/>
              <a:t> </a:t>
            </a:r>
            <a:r>
              <a:rPr lang="de-DE" dirty="0" err="1"/>
              <a:t>implementation</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https://keras.io/examples/vision/image_captioning/</a:t>
            </a:r>
            <a:endParaRPr lang="de-DE" dirty="0">
              <a:solidFill>
                <a:srgbClr val="4A41C5"/>
              </a:solidFill>
            </a:endParaRPr>
          </a:p>
          <a:p>
            <a:pPr marL="0" indent="0">
              <a:buNone/>
            </a:pPr>
            <a:endParaRPr lang="en-US" b="1" dirty="0"/>
          </a:p>
          <a:p>
            <a:pPr marL="0" indent="0">
              <a:buNone/>
            </a:pPr>
            <a:r>
              <a:rPr lang="en-US" b="1" dirty="0"/>
              <a:t>Exercise 6: </a:t>
            </a:r>
            <a:r>
              <a:rPr lang="en-US" dirty="0">
                <a:solidFill>
                  <a:srgbClr val="4A41C5"/>
                </a:solidFill>
                <a:hlinkClick r:id="rId3">
                  <a:extLst>
                    <a:ext uri="{A12FA001-AC4F-418D-AE19-62706E023703}">
                      <ahyp:hlinkClr xmlns:ahyp="http://schemas.microsoft.com/office/drawing/2018/hyperlinkcolor" val="tx"/>
                    </a:ext>
                  </a:extLst>
                </a:hlinkClick>
              </a:rPr>
              <a:t>https://github.com/michabirklbauer/hgb_dse_text_mining/blob/master/Captioning.ipynb</a:t>
            </a:r>
            <a:br>
              <a:rPr lang="en-US" dirty="0"/>
            </a:br>
            <a:r>
              <a:rPr lang="en-US" dirty="0">
                <a:solidFill>
                  <a:srgbClr val="4A41C5"/>
                </a:solidFill>
                <a:hlinkClick r:id="rId4">
                  <a:extLst>
                    <a:ext uri="{A12FA001-AC4F-418D-AE19-62706E023703}">
                      <ahyp:hlinkClr xmlns:ahyp="http://schemas.microsoft.com/office/drawing/2018/hyperlinkcolor" val="tx"/>
                    </a:ext>
                  </a:extLst>
                </a:hlinkClick>
              </a:rPr>
              <a:t>https://colab.research.google.com/github/michabirklbauer/hgb_dse_text_mining/blob/master/Captioning.ipynb</a:t>
            </a:r>
            <a:r>
              <a:rPr lang="en-US" dirty="0">
                <a:solidFill>
                  <a:srgbClr val="4A41C5"/>
                </a:solidFill>
              </a:rPr>
              <a:t> </a:t>
            </a:r>
          </a:p>
          <a:p>
            <a:pPr marL="0" indent="0">
              <a:buNone/>
            </a:pPr>
            <a:endParaRPr lang="de-DE" dirty="0"/>
          </a:p>
          <a:p>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215461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Image </a:t>
            </a:r>
            <a:r>
              <a:rPr lang="de-DE" dirty="0" err="1"/>
              <a:t>Captioning</a:t>
            </a:r>
            <a:endParaRPr lang="de-AT" dirty="0"/>
          </a:p>
        </p:txBody>
      </p:sp>
      <p:sp>
        <p:nvSpPr>
          <p:cNvPr id="3" name="Inhaltsplatzhalter 2"/>
          <p:cNvSpPr>
            <a:spLocks noGrp="1"/>
          </p:cNvSpPr>
          <p:nvPr>
            <p:ph sz="quarter" idx="14"/>
          </p:nvPr>
        </p:nvSpPr>
        <p:spPr/>
        <p:txBody>
          <a:bodyPr/>
          <a:lstStyle/>
          <a:p>
            <a:r>
              <a:rPr lang="de-DE" dirty="0" err="1"/>
              <a:t>You</a:t>
            </a:r>
            <a:r>
              <a:rPr lang="de-DE" dirty="0"/>
              <a:t> </a:t>
            </a:r>
            <a:r>
              <a:rPr lang="de-DE" dirty="0" err="1"/>
              <a:t>can</a:t>
            </a:r>
            <a:r>
              <a:rPr lang="de-DE" dirty="0"/>
              <a:t> </a:t>
            </a:r>
            <a:r>
              <a:rPr lang="de-DE" dirty="0" err="1"/>
              <a:t>even</a:t>
            </a:r>
            <a:r>
              <a:rPr lang="de-DE" dirty="0"/>
              <a:t> </a:t>
            </a:r>
            <a:r>
              <a:rPr lang="de-DE" dirty="0" err="1"/>
              <a:t>use</a:t>
            </a:r>
            <a:r>
              <a:rPr lang="de-DE" dirty="0"/>
              <a:t> </a:t>
            </a:r>
            <a:r>
              <a:rPr lang="de-DE" dirty="0" err="1"/>
              <a:t>this</a:t>
            </a:r>
            <a:r>
              <a:rPr lang="de-DE" dirty="0"/>
              <a:t> </a:t>
            </a:r>
            <a:r>
              <a:rPr lang="de-DE" dirty="0" err="1"/>
              <a:t>to</a:t>
            </a:r>
            <a:r>
              <a:rPr lang="de-DE" dirty="0"/>
              <a:t> </a:t>
            </a:r>
            <a:r>
              <a:rPr lang="de-DE" dirty="0" err="1"/>
              <a:t>automatically</a:t>
            </a:r>
            <a:r>
              <a:rPr lang="de-DE" dirty="0"/>
              <a:t> </a:t>
            </a:r>
            <a:r>
              <a:rPr lang="de-DE" dirty="0" err="1"/>
              <a:t>create</a:t>
            </a:r>
            <a:r>
              <a:rPr lang="de-DE" dirty="0"/>
              <a:t> </a:t>
            </a:r>
            <a:r>
              <a:rPr lang="de-DE" dirty="0" err="1"/>
              <a:t>memes</a:t>
            </a:r>
            <a:r>
              <a:rPr lang="de-DE" dirty="0"/>
              <a:t>, </a:t>
            </a:r>
            <a:r>
              <a:rPr lang="de-DE" dirty="0" err="1"/>
              <a:t>as</a:t>
            </a:r>
            <a:r>
              <a:rPr lang="de-DE" dirty="0"/>
              <a:t> </a:t>
            </a:r>
            <a:r>
              <a:rPr lang="de-DE" dirty="0" err="1"/>
              <a:t>presented</a:t>
            </a:r>
            <a:r>
              <a:rPr lang="de-DE" dirty="0"/>
              <a:t> </a:t>
            </a:r>
            <a:r>
              <a:rPr lang="de-DE" dirty="0" err="1"/>
              <a:t>here</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https://arxiv.org/abs/1806.04510</a:t>
            </a:r>
            <a:r>
              <a:rPr lang="de-DE" dirty="0">
                <a:solidFill>
                  <a:srgbClr val="4A41C5"/>
                </a:solidFill>
              </a:rPr>
              <a:t>  </a:t>
            </a:r>
            <a:endParaRPr lang="de-AT" dirty="0">
              <a:solidFill>
                <a:srgbClr val="4A41C5"/>
              </a:solidFill>
            </a:endParaRP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17" y="2800287"/>
            <a:ext cx="6913107" cy="3414707"/>
          </a:xfrm>
          <a:prstGeom prst="rect">
            <a:avLst/>
          </a:prstGeom>
        </p:spPr>
      </p:pic>
    </p:spTree>
    <p:extLst>
      <p:ext uri="{BB962C8B-B14F-4D97-AF65-F5344CB8AC3E}">
        <p14:creationId xmlns:p14="http://schemas.microsoft.com/office/powerpoint/2010/main" val="286296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Real-Life </a:t>
            </a:r>
            <a:r>
              <a:rPr lang="de-DE" sz="8000" dirty="0" err="1"/>
              <a:t>Example</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r>
              <a:rPr lang="en-US" dirty="0"/>
              <a:t>Patent Classification for Roche</a:t>
            </a:r>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2369190"/>
            <a:ext cx="3954162" cy="2063299"/>
          </a:xfrm>
          <a:prstGeom prst="rect">
            <a:avLst/>
          </a:prstGeom>
        </p:spPr>
      </p:pic>
    </p:spTree>
    <p:extLst>
      <p:ext uri="{BB962C8B-B14F-4D97-AF65-F5344CB8AC3E}">
        <p14:creationId xmlns:p14="http://schemas.microsoft.com/office/powerpoint/2010/main" val="1334535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Background</a:t>
            </a:r>
            <a:endParaRPr lang="de-AT" dirty="0"/>
          </a:p>
        </p:txBody>
      </p:sp>
      <p:sp>
        <p:nvSpPr>
          <p:cNvPr id="10" name="Inhaltsplatzhalter 9"/>
          <p:cNvSpPr>
            <a:spLocks noGrp="1"/>
          </p:cNvSpPr>
          <p:nvPr>
            <p:ph sz="quarter" idx="14"/>
          </p:nvPr>
        </p:nvSpPr>
        <p:spPr/>
        <p:txBody>
          <a:bodyPr/>
          <a:lstStyle/>
          <a:p>
            <a:r>
              <a:rPr lang="en-US" dirty="0"/>
              <a:t>Identification of relevant patents for diagnostic application is an important undertaking</a:t>
            </a:r>
          </a:p>
          <a:p>
            <a:r>
              <a:rPr lang="en-US" dirty="0"/>
              <a:t>Given the nature of patents it requires expert knowledge to identify relevant patents for certain applications and is often done manually</a:t>
            </a:r>
          </a:p>
          <a:p>
            <a:r>
              <a:rPr lang="en-US" dirty="0"/>
              <a:t>This process is time consuming and would benefit from a pre-selection classifier that can pinpoint the expert to the most relevant patents</a:t>
            </a:r>
          </a:p>
          <a:p>
            <a:r>
              <a:rPr lang="en-US" dirty="0"/>
              <a:t>Therefore train a classifier that can discriminate relevant from non-relevant patents </a:t>
            </a:r>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88503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Data</a:t>
            </a:r>
            <a:endParaRPr lang="de-AT" dirty="0"/>
          </a:p>
        </p:txBody>
      </p:sp>
      <p:sp>
        <p:nvSpPr>
          <p:cNvPr id="3" name="Inhaltsplatzhalter 2"/>
          <p:cNvSpPr>
            <a:spLocks noGrp="1"/>
          </p:cNvSpPr>
          <p:nvPr>
            <p:ph sz="quarter" idx="14"/>
          </p:nvPr>
        </p:nvSpPr>
        <p:spPr/>
        <p:txBody>
          <a:bodyPr>
            <a:normAutofit fontScale="92500" lnSpcReduction="20000"/>
          </a:bodyPr>
          <a:lstStyle/>
          <a:p>
            <a:r>
              <a:rPr lang="de-AT" b="1" dirty="0"/>
              <a:t>Features: </a:t>
            </a:r>
            <a:r>
              <a:rPr lang="de-AT" dirty="0"/>
              <a:t>ID, Titel, Abstract, Text </a:t>
            </a:r>
            <a:r>
              <a:rPr lang="de-AT" dirty="0" err="1"/>
              <a:t>and</a:t>
            </a:r>
            <a:r>
              <a:rPr lang="de-AT" dirty="0"/>
              <a:t> IPC Code </a:t>
            </a:r>
            <a:r>
              <a:rPr lang="de-AT" dirty="0" err="1"/>
              <a:t>of</a:t>
            </a:r>
            <a:r>
              <a:rPr lang="de-AT" dirty="0"/>
              <a:t> </a:t>
            </a:r>
            <a:r>
              <a:rPr lang="de-AT" dirty="0" err="1"/>
              <a:t>patents</a:t>
            </a:r>
            <a:endParaRPr lang="de-AT" dirty="0"/>
          </a:p>
          <a:p>
            <a:r>
              <a:rPr lang="de-AT" b="1" dirty="0"/>
              <a:t>Language: </a:t>
            </a:r>
            <a:r>
              <a:rPr lang="de-AT" dirty="0"/>
              <a:t>English</a:t>
            </a:r>
          </a:p>
          <a:p>
            <a:r>
              <a:rPr lang="de-AT" b="1" dirty="0"/>
              <a:t>Labels: </a:t>
            </a:r>
          </a:p>
          <a:p>
            <a:pPr lvl="1"/>
            <a:r>
              <a:rPr lang="de-AT" dirty="0"/>
              <a:t>Label 1: non-relevant patent</a:t>
            </a:r>
          </a:p>
          <a:p>
            <a:pPr lvl="1"/>
            <a:r>
              <a:rPr lang="de-AT" dirty="0"/>
              <a:t>Label 2: relevant patent</a:t>
            </a:r>
          </a:p>
          <a:p>
            <a:r>
              <a:rPr lang="de-AT" b="1" dirty="0"/>
              <a:t>20 578 Samples:</a:t>
            </a:r>
          </a:p>
          <a:p>
            <a:pPr lvl="1"/>
            <a:r>
              <a:rPr lang="de-AT" dirty="0"/>
              <a:t>Label 1: 14 391</a:t>
            </a:r>
          </a:p>
          <a:p>
            <a:pPr lvl="1"/>
            <a:r>
              <a:rPr lang="de-AT" dirty="0"/>
              <a:t>Label 2: 6 187</a:t>
            </a:r>
          </a:p>
          <a:p>
            <a:r>
              <a:rPr lang="de-AT" b="1" dirty="0"/>
              <a:t>Baseline:</a:t>
            </a:r>
          </a:p>
          <a:p>
            <a:pPr lvl="1"/>
            <a:r>
              <a:rPr lang="de-AT" dirty="0" err="1"/>
              <a:t>Unbalanced</a:t>
            </a:r>
            <a:r>
              <a:rPr lang="de-AT" dirty="0"/>
              <a:t>: 0.6993</a:t>
            </a:r>
          </a:p>
          <a:p>
            <a:pPr lvl="1"/>
            <a:r>
              <a:rPr lang="de-AT" dirty="0" err="1"/>
              <a:t>Balanced</a:t>
            </a:r>
            <a:r>
              <a:rPr lang="de-AT" dirty="0"/>
              <a:t>: 0.5000</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0938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Preprocessing</a:t>
            </a:r>
            <a:endParaRPr lang="de-AT" dirty="0"/>
          </a:p>
        </p:txBody>
      </p:sp>
      <p:sp>
        <p:nvSpPr>
          <p:cNvPr id="3" name="Inhaltsplatzhalter 2"/>
          <p:cNvSpPr>
            <a:spLocks noGrp="1"/>
          </p:cNvSpPr>
          <p:nvPr>
            <p:ph sz="quarter" idx="14"/>
          </p:nvPr>
        </p:nvSpPr>
        <p:spPr/>
        <p:txBody>
          <a:bodyPr/>
          <a:lstStyle/>
          <a:p>
            <a:r>
              <a:rPr lang="en-US" dirty="0"/>
              <a:t>Title and abstract were combined</a:t>
            </a:r>
          </a:p>
          <a:p>
            <a:r>
              <a:rPr lang="en-US" dirty="0"/>
              <a:t>Text was preprocessed by:</a:t>
            </a:r>
          </a:p>
          <a:p>
            <a:pPr lvl="1"/>
            <a:r>
              <a:rPr lang="en-US" dirty="0"/>
              <a:t>Tokenization</a:t>
            </a:r>
          </a:p>
          <a:p>
            <a:pPr lvl="1"/>
            <a:r>
              <a:rPr lang="en-US" dirty="0"/>
              <a:t>Stemming</a:t>
            </a:r>
          </a:p>
          <a:p>
            <a:pPr lvl="1"/>
            <a:r>
              <a:rPr lang="en-US" dirty="0" err="1"/>
              <a:t>Stopword</a:t>
            </a:r>
            <a:r>
              <a:rPr lang="en-US" dirty="0"/>
              <a:t> removal</a:t>
            </a:r>
          </a:p>
          <a:p>
            <a:r>
              <a:rPr lang="en-US" dirty="0"/>
              <a:t>Creation of a TF-IDF feature matrix based on tokens</a:t>
            </a:r>
          </a:p>
          <a:p>
            <a:r>
              <a:rPr lang="en-US" dirty="0"/>
              <a:t>Creation of word vector matrices based on </a:t>
            </a:r>
            <a:r>
              <a:rPr lang="en-US" dirty="0" err="1"/>
              <a:t>FastText</a:t>
            </a:r>
            <a:r>
              <a:rPr lang="en-US" dirty="0"/>
              <a:t> and Glove for neural networks</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5439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Real Neurons</a:t>
            </a:r>
            <a:endParaRPr lang="de-AT" dirty="0"/>
          </a:p>
        </p:txBody>
      </p:sp>
      <p:sp>
        <p:nvSpPr>
          <p:cNvPr id="10" name="Inhaltsplatzhalter 9"/>
          <p:cNvSpPr>
            <a:spLocks noGrp="1"/>
          </p:cNvSpPr>
          <p:nvPr>
            <p:ph sz="quarter" idx="14"/>
          </p:nvPr>
        </p:nvSpPr>
        <p:spPr>
          <a:xfrm>
            <a:off x="931863" y="1695450"/>
            <a:ext cx="4803775" cy="4314825"/>
          </a:xfrm>
        </p:spPr>
        <p:txBody>
          <a:bodyPr/>
          <a:lstStyle/>
          <a:p>
            <a:r>
              <a:rPr lang="de-DE" i="1" dirty="0" err="1"/>
              <a:t>Dendrites</a:t>
            </a:r>
            <a:r>
              <a:rPr lang="de-DE" i="1" dirty="0"/>
              <a:t>: </a:t>
            </a:r>
            <a:r>
              <a:rPr lang="de-DE" dirty="0"/>
              <a:t>Connections </a:t>
            </a:r>
            <a:r>
              <a:rPr lang="de-DE" dirty="0" err="1"/>
              <a:t>to</a:t>
            </a:r>
            <a:r>
              <a:rPr lang="de-DE" dirty="0"/>
              <a:t> </a:t>
            </a:r>
            <a:r>
              <a:rPr lang="de-DE" dirty="0" err="1"/>
              <a:t>other</a:t>
            </a:r>
            <a:r>
              <a:rPr lang="de-DE" dirty="0"/>
              <a:t> </a:t>
            </a:r>
            <a:r>
              <a:rPr lang="de-DE" dirty="0" err="1"/>
              <a:t>neurons</a:t>
            </a:r>
            <a:r>
              <a:rPr lang="de-DE" dirty="0"/>
              <a:t> </a:t>
            </a:r>
            <a:r>
              <a:rPr lang="de-DE" dirty="0" err="1"/>
              <a:t>or</a:t>
            </a:r>
            <a:r>
              <a:rPr lang="de-DE" dirty="0"/>
              <a:t> </a:t>
            </a:r>
            <a:r>
              <a:rPr lang="de-DE" dirty="0" err="1"/>
              <a:t>cells</a:t>
            </a:r>
            <a:r>
              <a:rPr lang="de-DE" dirty="0"/>
              <a:t> </a:t>
            </a:r>
            <a:r>
              <a:rPr lang="de-DE" dirty="0" err="1"/>
              <a:t>forwarding</a:t>
            </a:r>
            <a:r>
              <a:rPr lang="de-DE" dirty="0"/>
              <a:t> </a:t>
            </a:r>
            <a:r>
              <a:rPr lang="de-DE" dirty="0" err="1"/>
              <a:t>signals</a:t>
            </a:r>
            <a:endParaRPr lang="de-DE" dirty="0"/>
          </a:p>
          <a:p>
            <a:r>
              <a:rPr lang="de-DE" i="1" dirty="0"/>
              <a:t>Soma: </a:t>
            </a:r>
            <a:r>
              <a:rPr lang="de-DE" dirty="0"/>
              <a:t>Signal </a:t>
            </a:r>
            <a:r>
              <a:rPr lang="de-DE" dirty="0" err="1"/>
              <a:t>processing</a:t>
            </a:r>
            <a:endParaRPr lang="de-DE" dirty="0"/>
          </a:p>
          <a:p>
            <a:r>
              <a:rPr lang="de-DE" i="1" dirty="0"/>
              <a:t>Axon: </a:t>
            </a:r>
            <a:r>
              <a:rPr lang="de-DE" dirty="0" err="1"/>
              <a:t>Outgoing</a:t>
            </a:r>
            <a:r>
              <a:rPr lang="de-DE" dirty="0"/>
              <a:t> </a:t>
            </a:r>
            <a:r>
              <a:rPr lang="de-DE" dirty="0" err="1"/>
              <a:t>signal</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2023</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5735638" y="1694180"/>
            <a:ext cx="5524500" cy="2905125"/>
          </a:xfrm>
          <a:prstGeom prst="rect">
            <a:avLst/>
          </a:prstGeom>
        </p:spPr>
      </p:pic>
    </p:spTree>
    <p:extLst>
      <p:ext uri="{BB962C8B-B14F-4D97-AF65-F5344CB8AC3E}">
        <p14:creationId xmlns:p14="http://schemas.microsoft.com/office/powerpoint/2010/main" val="196130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Methods</a:t>
            </a:r>
            <a:r>
              <a:rPr lang="de-DE" dirty="0"/>
              <a:t> </a:t>
            </a:r>
            <a:r>
              <a:rPr lang="de-DE" dirty="0" err="1"/>
              <a:t>and</a:t>
            </a:r>
            <a:r>
              <a:rPr lang="de-DE" dirty="0"/>
              <a:t> </a:t>
            </a:r>
            <a:r>
              <a:rPr lang="de-DE" dirty="0" err="1"/>
              <a:t>Classifiers</a:t>
            </a:r>
            <a:endParaRPr lang="de-AT" dirty="0"/>
          </a:p>
        </p:txBody>
      </p:sp>
      <p:sp>
        <p:nvSpPr>
          <p:cNvPr id="3" name="Inhaltsplatzhalter 2"/>
          <p:cNvSpPr>
            <a:spLocks noGrp="1"/>
          </p:cNvSpPr>
          <p:nvPr>
            <p:ph sz="quarter" idx="14"/>
          </p:nvPr>
        </p:nvSpPr>
        <p:spPr/>
        <p:txBody>
          <a:bodyPr>
            <a:normAutofit fontScale="70000" lnSpcReduction="20000"/>
          </a:bodyPr>
          <a:lstStyle/>
          <a:p>
            <a:r>
              <a:rPr lang="de-AT" b="1" dirty="0"/>
              <a:t>Random </a:t>
            </a:r>
            <a:r>
              <a:rPr lang="de-AT" b="1" dirty="0" err="1"/>
              <a:t>Forest</a:t>
            </a:r>
            <a:r>
              <a:rPr lang="de-AT" b="1" dirty="0"/>
              <a:t>: </a:t>
            </a:r>
            <a:r>
              <a:rPr lang="de-AT" dirty="0"/>
              <a:t>Ensemble </a:t>
            </a:r>
            <a:r>
              <a:rPr lang="de-AT" dirty="0" err="1"/>
              <a:t>classification</a:t>
            </a:r>
            <a:r>
              <a:rPr lang="de-AT" dirty="0"/>
              <a:t> </a:t>
            </a:r>
            <a:r>
              <a:rPr lang="de-AT" dirty="0" err="1"/>
              <a:t>with</a:t>
            </a:r>
            <a:r>
              <a:rPr lang="de-AT" dirty="0"/>
              <a:t> </a:t>
            </a:r>
            <a:r>
              <a:rPr lang="de-AT" dirty="0" err="1"/>
              <a:t>decision</a:t>
            </a:r>
            <a:r>
              <a:rPr lang="de-AT" dirty="0"/>
              <a:t> </a:t>
            </a:r>
            <a:r>
              <a:rPr lang="de-AT" dirty="0" err="1"/>
              <a:t>trees</a:t>
            </a:r>
            <a:endParaRPr lang="de-AT" dirty="0"/>
          </a:p>
          <a:p>
            <a:r>
              <a:rPr lang="de-AT" b="1" dirty="0"/>
              <a:t>Gradient </a:t>
            </a:r>
            <a:r>
              <a:rPr lang="de-AT" b="1" dirty="0" err="1"/>
              <a:t>Boosted</a:t>
            </a:r>
            <a:r>
              <a:rPr lang="de-AT" b="1" dirty="0"/>
              <a:t> </a:t>
            </a:r>
            <a:r>
              <a:rPr lang="de-AT" b="1" dirty="0" err="1"/>
              <a:t>Trees</a:t>
            </a:r>
            <a:r>
              <a:rPr lang="de-AT" b="1" dirty="0"/>
              <a:t>: </a:t>
            </a:r>
            <a:r>
              <a:rPr lang="de-AT" dirty="0"/>
              <a:t>Ensemble </a:t>
            </a:r>
            <a:r>
              <a:rPr lang="de-AT" dirty="0" err="1"/>
              <a:t>classification</a:t>
            </a:r>
            <a:r>
              <a:rPr lang="de-AT" dirty="0"/>
              <a:t> </a:t>
            </a:r>
            <a:r>
              <a:rPr lang="de-AT" dirty="0" err="1"/>
              <a:t>with</a:t>
            </a:r>
            <a:r>
              <a:rPr lang="de-AT" dirty="0"/>
              <a:t> residual </a:t>
            </a:r>
            <a:r>
              <a:rPr lang="de-AT" dirty="0" err="1"/>
              <a:t>decision</a:t>
            </a:r>
            <a:r>
              <a:rPr lang="de-AT" dirty="0"/>
              <a:t> </a:t>
            </a:r>
            <a:r>
              <a:rPr lang="de-AT" dirty="0" err="1"/>
              <a:t>tree</a:t>
            </a:r>
            <a:r>
              <a:rPr lang="de-AT" dirty="0"/>
              <a:t> </a:t>
            </a:r>
            <a:r>
              <a:rPr lang="de-AT" dirty="0" err="1"/>
              <a:t>stacking</a:t>
            </a:r>
            <a:endParaRPr lang="de-AT" dirty="0"/>
          </a:p>
          <a:p>
            <a:r>
              <a:rPr lang="de-AT" b="1" dirty="0"/>
              <a:t>RNN: </a:t>
            </a:r>
            <a:r>
              <a:rPr lang="de-AT" dirty="0" err="1"/>
              <a:t>Recurrent</a:t>
            </a:r>
            <a:r>
              <a:rPr lang="de-AT" dirty="0"/>
              <a:t> </a:t>
            </a:r>
            <a:r>
              <a:rPr lang="de-AT" dirty="0" err="1"/>
              <a:t>neural</a:t>
            </a:r>
            <a:r>
              <a:rPr lang="de-AT" dirty="0"/>
              <a:t> </a:t>
            </a:r>
            <a:r>
              <a:rPr lang="de-AT" dirty="0" err="1"/>
              <a:t>network</a:t>
            </a:r>
            <a:r>
              <a:rPr lang="de-AT" dirty="0"/>
              <a:t> (RNN) </a:t>
            </a:r>
            <a:r>
              <a:rPr lang="de-AT" dirty="0" err="1"/>
              <a:t>modeling</a:t>
            </a:r>
            <a:r>
              <a:rPr lang="de-AT" dirty="0"/>
              <a:t> </a:t>
            </a:r>
            <a:r>
              <a:rPr lang="de-AT" dirty="0" err="1"/>
              <a:t>used</a:t>
            </a:r>
            <a:r>
              <a:rPr lang="de-AT" dirty="0"/>
              <a:t> </a:t>
            </a:r>
            <a:r>
              <a:rPr lang="de-AT" dirty="0" err="1"/>
              <a:t>as</a:t>
            </a:r>
            <a:r>
              <a:rPr lang="de-AT" dirty="0"/>
              <a:t> </a:t>
            </a:r>
            <a:r>
              <a:rPr lang="de-AT" dirty="0" err="1"/>
              <a:t>classification</a:t>
            </a:r>
            <a:r>
              <a:rPr lang="de-AT" dirty="0"/>
              <a:t> </a:t>
            </a:r>
            <a:r>
              <a:rPr lang="de-AT" dirty="0" err="1"/>
              <a:t>for</a:t>
            </a:r>
            <a:r>
              <a:rPr lang="de-AT" dirty="0"/>
              <a:t> </a:t>
            </a:r>
            <a:r>
              <a:rPr lang="de-AT" dirty="0" err="1"/>
              <a:t>natural</a:t>
            </a:r>
            <a:r>
              <a:rPr lang="de-AT" dirty="0"/>
              <a:t> </a:t>
            </a:r>
            <a:r>
              <a:rPr lang="de-AT" dirty="0" err="1"/>
              <a:t>language</a:t>
            </a:r>
            <a:r>
              <a:rPr lang="de-AT" dirty="0"/>
              <a:t> </a:t>
            </a:r>
            <a:r>
              <a:rPr lang="de-AT" dirty="0" err="1"/>
              <a:t>data</a:t>
            </a:r>
            <a:endParaRPr lang="de-AT" dirty="0"/>
          </a:p>
          <a:p>
            <a:r>
              <a:rPr lang="de-AT" b="1" dirty="0" err="1"/>
              <a:t>Glove</a:t>
            </a:r>
            <a:r>
              <a:rPr lang="de-AT" b="1" dirty="0"/>
              <a:t> Word </a:t>
            </a:r>
            <a:r>
              <a:rPr lang="de-AT" b="1" dirty="0" err="1"/>
              <a:t>Embeddings</a:t>
            </a:r>
            <a:r>
              <a:rPr lang="de-AT" b="1" dirty="0"/>
              <a:t>:</a:t>
            </a:r>
            <a:r>
              <a:rPr lang="de-AT" dirty="0"/>
              <a:t> </a:t>
            </a:r>
            <a:r>
              <a:rPr lang="de-AT" dirty="0" err="1"/>
              <a:t>Glove</a:t>
            </a:r>
            <a:r>
              <a:rPr lang="de-AT" dirty="0"/>
              <a:t> Word </a:t>
            </a:r>
            <a:r>
              <a:rPr lang="de-AT" dirty="0" err="1"/>
              <a:t>Embeddings</a:t>
            </a:r>
            <a:r>
              <a:rPr lang="de-AT" dirty="0"/>
              <a:t> </a:t>
            </a:r>
            <a:r>
              <a:rPr lang="de-AT" dirty="0" err="1"/>
              <a:t>for</a:t>
            </a:r>
            <a:r>
              <a:rPr lang="de-AT" dirty="0"/>
              <a:t> CNN </a:t>
            </a:r>
            <a:r>
              <a:rPr lang="de-AT" dirty="0" err="1"/>
              <a:t>and</a:t>
            </a:r>
            <a:r>
              <a:rPr lang="de-AT" dirty="0"/>
              <a:t> LSTM </a:t>
            </a:r>
            <a:r>
              <a:rPr lang="de-AT" dirty="0" err="1"/>
              <a:t>model</a:t>
            </a:r>
            <a:r>
              <a:rPr lang="de-AT" dirty="0"/>
              <a:t> </a:t>
            </a:r>
            <a:r>
              <a:rPr lang="de-AT" dirty="0" err="1"/>
              <a:t>classification</a:t>
            </a:r>
            <a:endParaRPr lang="de-AT" dirty="0"/>
          </a:p>
          <a:p>
            <a:r>
              <a:rPr lang="de-AT" b="1" dirty="0" err="1"/>
              <a:t>Genetic</a:t>
            </a:r>
            <a:r>
              <a:rPr lang="de-AT" b="1" dirty="0"/>
              <a:t> </a:t>
            </a:r>
            <a:r>
              <a:rPr lang="de-AT" b="1" dirty="0" err="1"/>
              <a:t>Programming</a:t>
            </a:r>
            <a:r>
              <a:rPr lang="de-AT" b="1" dirty="0"/>
              <a:t>: </a:t>
            </a:r>
            <a:r>
              <a:rPr lang="de-AT" dirty="0" err="1"/>
              <a:t>Classification</a:t>
            </a:r>
            <a:r>
              <a:rPr lang="de-AT" dirty="0"/>
              <a:t> </a:t>
            </a:r>
            <a:r>
              <a:rPr lang="de-AT" dirty="0" err="1"/>
              <a:t>using</a:t>
            </a:r>
            <a:r>
              <a:rPr lang="de-AT" dirty="0"/>
              <a:t> </a:t>
            </a:r>
            <a:r>
              <a:rPr lang="de-AT" dirty="0" err="1"/>
              <a:t>evolutionary</a:t>
            </a:r>
            <a:r>
              <a:rPr lang="de-AT" dirty="0"/>
              <a:t> </a:t>
            </a:r>
            <a:r>
              <a:rPr lang="de-AT" dirty="0" err="1"/>
              <a:t>algorithms</a:t>
            </a:r>
            <a:endParaRPr lang="de-AT" dirty="0"/>
          </a:p>
          <a:p>
            <a:r>
              <a:rPr lang="de-AT" b="1" dirty="0"/>
              <a:t>K </a:t>
            </a:r>
            <a:r>
              <a:rPr lang="de-AT" b="1" dirty="0" err="1"/>
              <a:t>Nearest</a:t>
            </a:r>
            <a:r>
              <a:rPr lang="de-AT" b="1" dirty="0"/>
              <a:t> </a:t>
            </a:r>
            <a:r>
              <a:rPr lang="de-AT" b="1" dirty="0" err="1"/>
              <a:t>Neighbour</a:t>
            </a:r>
            <a:r>
              <a:rPr lang="de-AT" b="1" dirty="0"/>
              <a:t>: </a:t>
            </a:r>
            <a:r>
              <a:rPr lang="de-AT" dirty="0" err="1"/>
              <a:t>Classification</a:t>
            </a:r>
            <a:r>
              <a:rPr lang="de-AT" dirty="0"/>
              <a:t> </a:t>
            </a:r>
            <a:r>
              <a:rPr lang="de-AT" dirty="0" err="1"/>
              <a:t>with</a:t>
            </a:r>
            <a:r>
              <a:rPr lang="de-AT" dirty="0"/>
              <a:t> </a:t>
            </a:r>
            <a:r>
              <a:rPr lang="de-AT" dirty="0" err="1"/>
              <a:t>nearest</a:t>
            </a:r>
            <a:r>
              <a:rPr lang="de-AT" dirty="0"/>
              <a:t> </a:t>
            </a:r>
            <a:r>
              <a:rPr lang="de-AT" dirty="0" err="1"/>
              <a:t>neighbour</a:t>
            </a:r>
            <a:r>
              <a:rPr lang="de-AT" dirty="0"/>
              <a:t> </a:t>
            </a:r>
            <a:r>
              <a:rPr lang="de-AT" dirty="0" err="1"/>
              <a:t>algorithm</a:t>
            </a:r>
            <a:endParaRPr lang="de-AT" dirty="0"/>
          </a:p>
          <a:p>
            <a:r>
              <a:rPr lang="de-AT" b="1" dirty="0" err="1"/>
              <a:t>FastText</a:t>
            </a:r>
            <a:r>
              <a:rPr lang="de-AT" b="1" dirty="0"/>
              <a:t>: </a:t>
            </a:r>
            <a:r>
              <a:rPr lang="de-AT" dirty="0"/>
              <a:t>Feature </a:t>
            </a:r>
            <a:r>
              <a:rPr lang="de-AT" dirty="0" err="1"/>
              <a:t>embedding</a:t>
            </a:r>
            <a:r>
              <a:rPr lang="de-AT" dirty="0"/>
              <a:t> </a:t>
            </a:r>
            <a:r>
              <a:rPr lang="de-AT" dirty="0" err="1"/>
              <a:t>with</a:t>
            </a:r>
            <a:r>
              <a:rPr lang="de-AT" dirty="0"/>
              <a:t> </a:t>
            </a:r>
            <a:r>
              <a:rPr lang="de-AT" dirty="0" err="1"/>
              <a:t>FastText</a:t>
            </a:r>
            <a:r>
              <a:rPr lang="de-AT" dirty="0"/>
              <a:t> </a:t>
            </a:r>
            <a:r>
              <a:rPr lang="de-AT" dirty="0" err="1"/>
              <a:t>and</a:t>
            </a:r>
            <a:r>
              <a:rPr lang="de-AT" dirty="0"/>
              <a:t> </a:t>
            </a:r>
            <a:r>
              <a:rPr lang="de-AT" dirty="0" err="1"/>
              <a:t>classification</a:t>
            </a:r>
            <a:r>
              <a:rPr lang="de-AT" dirty="0"/>
              <a:t> </a:t>
            </a:r>
            <a:r>
              <a:rPr lang="de-AT" dirty="0" err="1"/>
              <a:t>with</a:t>
            </a:r>
            <a:r>
              <a:rPr lang="de-AT" dirty="0"/>
              <a:t> GRU-NN</a:t>
            </a:r>
          </a:p>
          <a:p>
            <a:r>
              <a:rPr lang="de-AT" b="1" dirty="0"/>
              <a:t>GRU-NN: </a:t>
            </a:r>
            <a:r>
              <a:rPr lang="de-AT" dirty="0" err="1"/>
              <a:t>Classification</a:t>
            </a:r>
            <a:r>
              <a:rPr lang="de-AT" dirty="0"/>
              <a:t> </a:t>
            </a:r>
            <a:r>
              <a:rPr lang="de-AT" dirty="0" err="1"/>
              <a:t>with</a:t>
            </a:r>
            <a:r>
              <a:rPr lang="de-AT" dirty="0"/>
              <a:t> bi-</a:t>
            </a:r>
            <a:r>
              <a:rPr lang="de-AT" dirty="0" err="1"/>
              <a:t>directional</a:t>
            </a:r>
            <a:r>
              <a:rPr lang="de-AT" dirty="0"/>
              <a:t> </a:t>
            </a:r>
            <a:r>
              <a:rPr lang="de-AT" dirty="0" err="1"/>
              <a:t>Gated</a:t>
            </a:r>
            <a:r>
              <a:rPr lang="de-AT" dirty="0"/>
              <a:t> </a:t>
            </a:r>
            <a:r>
              <a:rPr lang="de-AT" dirty="0" err="1"/>
              <a:t>Recurrent</a:t>
            </a:r>
            <a:r>
              <a:rPr lang="de-AT" dirty="0"/>
              <a:t> Unit </a:t>
            </a:r>
            <a:r>
              <a:rPr lang="de-AT" dirty="0" err="1"/>
              <a:t>Neural</a:t>
            </a:r>
            <a:r>
              <a:rPr lang="de-AT" dirty="0"/>
              <a:t> Networks</a:t>
            </a:r>
          </a:p>
          <a:p>
            <a:r>
              <a:rPr lang="de-AT" b="1" dirty="0"/>
              <a:t>SVM: </a:t>
            </a:r>
            <a:r>
              <a:rPr lang="de-AT" dirty="0" err="1"/>
              <a:t>Classification</a:t>
            </a:r>
            <a:r>
              <a:rPr lang="de-AT" dirty="0"/>
              <a:t> </a:t>
            </a:r>
            <a:r>
              <a:rPr lang="de-AT" dirty="0" err="1"/>
              <a:t>with</a:t>
            </a:r>
            <a:r>
              <a:rPr lang="de-AT" dirty="0"/>
              <a:t> Support </a:t>
            </a:r>
            <a:r>
              <a:rPr lang="de-AT" dirty="0" err="1"/>
              <a:t>Vector</a:t>
            </a:r>
            <a:r>
              <a:rPr lang="de-AT" dirty="0"/>
              <a:t> Machines</a:t>
            </a:r>
          </a:p>
          <a:p>
            <a:r>
              <a:rPr lang="de-AT" b="1" dirty="0"/>
              <a:t>Naive </a:t>
            </a:r>
            <a:r>
              <a:rPr lang="de-AT" b="1" dirty="0" err="1"/>
              <a:t>Bayes</a:t>
            </a:r>
            <a:r>
              <a:rPr lang="de-AT" b="1" dirty="0"/>
              <a:t>: </a:t>
            </a:r>
            <a:r>
              <a:rPr lang="de-AT" dirty="0" err="1"/>
              <a:t>Classification</a:t>
            </a:r>
            <a:r>
              <a:rPr lang="de-AT" dirty="0"/>
              <a:t> </a:t>
            </a:r>
            <a:r>
              <a:rPr lang="de-AT" dirty="0" err="1"/>
              <a:t>with</a:t>
            </a:r>
            <a:r>
              <a:rPr lang="de-AT" dirty="0"/>
              <a:t> </a:t>
            </a:r>
            <a:r>
              <a:rPr lang="de-AT" dirty="0" err="1"/>
              <a:t>multinomial</a:t>
            </a:r>
            <a:r>
              <a:rPr lang="de-AT" dirty="0"/>
              <a:t> Naive </a:t>
            </a:r>
            <a:r>
              <a:rPr lang="de-AT" dirty="0" err="1"/>
              <a:t>Bayes</a:t>
            </a:r>
            <a:endParaRPr lang="de-AT"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94874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Results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191;p21"/>
          <p:cNvPicPr preferRelativeResize="0">
            <a:picLocks noGrp="1"/>
          </p:cNvPicPr>
          <p:nvPr>
            <p:ph sz="quarter" idx="14"/>
          </p:nvPr>
        </p:nvPicPr>
        <p:blipFill>
          <a:blip r:embed="rId2">
            <a:alphaModFix/>
          </a:blip>
          <a:stretch>
            <a:fillRect/>
          </a:stretch>
        </p:blipFill>
        <p:spPr>
          <a:xfrm>
            <a:off x="2790519" y="1695450"/>
            <a:ext cx="6610962" cy="4314825"/>
          </a:xfrm>
          <a:prstGeom prst="rect">
            <a:avLst/>
          </a:prstGeom>
          <a:noFill/>
          <a:ln>
            <a:noFill/>
          </a:ln>
        </p:spPr>
      </p:pic>
    </p:spTree>
    <p:extLst>
      <p:ext uri="{BB962C8B-B14F-4D97-AF65-F5344CB8AC3E}">
        <p14:creationId xmlns:p14="http://schemas.microsoft.com/office/powerpoint/2010/main" val="3693689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GRU-NN with </a:t>
            </a:r>
            <a:r>
              <a:rPr lang="en-US" dirty="0" err="1"/>
              <a:t>FastText</a:t>
            </a:r>
            <a:r>
              <a:rPr lang="en-US" dirty="0"/>
              <a:t> Features</a:t>
            </a:r>
            <a:endParaRPr lang="de-AT" dirty="0"/>
          </a:p>
        </p:txBody>
      </p:sp>
      <p:sp>
        <p:nvSpPr>
          <p:cNvPr id="3" name="Inhaltsplatzhalter 2"/>
          <p:cNvSpPr>
            <a:spLocks noGrp="1"/>
          </p:cNvSpPr>
          <p:nvPr>
            <p:ph sz="quarter" idx="14"/>
          </p:nvPr>
        </p:nvSpPr>
        <p:spPr/>
        <p:txBody>
          <a:bodyPr>
            <a:normAutofit/>
          </a:bodyPr>
          <a:lstStyle/>
          <a:p>
            <a:r>
              <a:rPr lang="en-US" dirty="0"/>
              <a:t>Model Architecture:</a:t>
            </a:r>
          </a:p>
          <a:p>
            <a:pPr lvl="1"/>
            <a:r>
              <a:rPr lang="en-US" dirty="0"/>
              <a:t>Every word in text is encoded as a 100-dimensional</a:t>
            </a:r>
            <a:br>
              <a:rPr lang="en-US" dirty="0"/>
            </a:br>
            <a:r>
              <a:rPr lang="en-US" dirty="0"/>
              <a:t>feature vector</a:t>
            </a:r>
          </a:p>
          <a:p>
            <a:pPr lvl="1"/>
            <a:r>
              <a:rPr lang="en-US" dirty="0"/>
              <a:t>Input layer of shape (None, 200, 100)</a:t>
            </a:r>
          </a:p>
          <a:p>
            <a:pPr lvl="1"/>
            <a:r>
              <a:rPr lang="en-US" dirty="0"/>
              <a:t>Spatial dropout layer with 10% dropout</a:t>
            </a:r>
          </a:p>
          <a:p>
            <a:pPr lvl="1"/>
            <a:r>
              <a:rPr lang="en-US" dirty="0"/>
              <a:t>Bidirectional GRU layer with 256 units</a:t>
            </a:r>
          </a:p>
          <a:p>
            <a:pPr lvl="1"/>
            <a:r>
              <a:rPr lang="en-US" dirty="0"/>
              <a:t>Dropout layer with 10% dropout</a:t>
            </a:r>
          </a:p>
          <a:p>
            <a:pPr lvl="1"/>
            <a:r>
              <a:rPr lang="en-US" dirty="0"/>
              <a:t>Dense layer with 256 units and </a:t>
            </a:r>
            <a:r>
              <a:rPr lang="en-US" dirty="0" err="1"/>
              <a:t>ReLU</a:t>
            </a:r>
            <a:r>
              <a:rPr lang="en-US" dirty="0"/>
              <a:t> activations</a:t>
            </a:r>
          </a:p>
          <a:p>
            <a:pPr lvl="1"/>
            <a:r>
              <a:rPr lang="en-US" dirty="0"/>
              <a:t>Dense output layer with sigmoid activation</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8364624" y="1246650"/>
            <a:ext cx="3130531" cy="5107795"/>
            <a:chOff x="6192478" y="642825"/>
            <a:chExt cx="2435422" cy="3973650"/>
          </a:xfrm>
        </p:grpSpPr>
        <p:pic>
          <p:nvPicPr>
            <p:cNvPr id="7" name="Google Shape;176;p19"/>
            <p:cNvPicPr preferRelativeResize="0"/>
            <p:nvPr/>
          </p:nvPicPr>
          <p:blipFill>
            <a:blip r:embed="rId2">
              <a:alphaModFix/>
            </a:blip>
            <a:stretch>
              <a:fillRect/>
            </a:stretch>
          </p:blipFill>
          <p:spPr>
            <a:xfrm>
              <a:off x="6192478" y="642825"/>
              <a:ext cx="2435422" cy="1928925"/>
            </a:xfrm>
            <a:prstGeom prst="rect">
              <a:avLst/>
            </a:prstGeom>
            <a:noFill/>
            <a:ln>
              <a:noFill/>
            </a:ln>
          </p:spPr>
        </p:pic>
        <p:pic>
          <p:nvPicPr>
            <p:cNvPr id="8" name="Google Shape;177;p19"/>
            <p:cNvPicPr preferRelativeResize="0"/>
            <p:nvPr/>
          </p:nvPicPr>
          <p:blipFill>
            <a:blip r:embed="rId3">
              <a:alphaModFix/>
            </a:blip>
            <a:stretch>
              <a:fillRect/>
            </a:stretch>
          </p:blipFill>
          <p:spPr>
            <a:xfrm>
              <a:off x="6230449" y="2687550"/>
              <a:ext cx="2397451" cy="1928925"/>
            </a:xfrm>
            <a:prstGeom prst="rect">
              <a:avLst/>
            </a:prstGeom>
            <a:noFill/>
            <a:ln>
              <a:noFill/>
            </a:ln>
          </p:spPr>
        </p:pic>
      </p:grpSp>
    </p:spTree>
    <p:extLst>
      <p:ext uri="{BB962C8B-B14F-4D97-AF65-F5344CB8AC3E}">
        <p14:creationId xmlns:p14="http://schemas.microsoft.com/office/powerpoint/2010/main" val="2805317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Feature </a:t>
            </a:r>
            <a:r>
              <a:rPr lang="de-DE" dirty="0" err="1"/>
              <a:t>Importance</a:t>
            </a:r>
            <a:r>
              <a:rPr lang="de-DE" dirty="0"/>
              <a:t> (RF)</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216;p24"/>
          <p:cNvPicPr preferRelativeResize="0">
            <a:picLocks noGrp="1"/>
          </p:cNvPicPr>
          <p:nvPr>
            <p:ph sz="quarter" idx="14"/>
          </p:nvPr>
        </p:nvPicPr>
        <p:blipFill>
          <a:blip r:embed="rId2">
            <a:alphaModFix/>
          </a:blip>
          <a:stretch>
            <a:fillRect/>
          </a:stretch>
        </p:blipFill>
        <p:spPr>
          <a:xfrm>
            <a:off x="1940641" y="1210371"/>
            <a:ext cx="7545860" cy="5143439"/>
          </a:xfrm>
          <a:prstGeom prst="rect">
            <a:avLst/>
          </a:prstGeom>
          <a:noFill/>
          <a:ln>
            <a:noFill/>
          </a:ln>
        </p:spPr>
      </p:pic>
    </p:spTree>
    <p:extLst>
      <p:ext uri="{BB962C8B-B14F-4D97-AF65-F5344CB8AC3E}">
        <p14:creationId xmlns:p14="http://schemas.microsoft.com/office/powerpoint/2010/main" val="3580871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Final Remarks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endParaRPr lang="en-US" dirty="0"/>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1062440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Homework</a:t>
            </a:r>
            <a:r>
              <a:rPr lang="de-DE" dirty="0"/>
              <a:t>/</a:t>
            </a:r>
            <a:r>
              <a:rPr lang="de-DE" dirty="0" err="1"/>
              <a:t>Exercise</a:t>
            </a:r>
            <a:r>
              <a:rPr lang="de-DE" dirty="0"/>
              <a:t> 2</a:t>
            </a:r>
            <a:endParaRPr lang="de-AT" dirty="0"/>
          </a:p>
        </p:txBody>
      </p:sp>
      <p:pic>
        <p:nvPicPr>
          <p:cNvPr id="7" name="Inhaltsplatzhalter 6"/>
          <p:cNvPicPr>
            <a:picLocks noGrp="1" noChangeAspect="1"/>
          </p:cNvPicPr>
          <p:nvPr>
            <p:ph sz="quarter" idx="14"/>
          </p:nvPr>
        </p:nvPicPr>
        <p:blipFill>
          <a:blip r:embed="rId2"/>
          <a:stretch>
            <a:fillRect/>
          </a:stretch>
        </p:blipFill>
        <p:spPr>
          <a:xfrm>
            <a:off x="2845060" y="1695450"/>
            <a:ext cx="6501881" cy="4314825"/>
          </a:xfrm>
          <a:prstGeom prst="rect">
            <a:avLst/>
          </a:prstGeom>
        </p:spPr>
      </p:pic>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0741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References</a:t>
            </a:r>
            <a:endParaRPr lang="de-AT" dirty="0"/>
          </a:p>
        </p:txBody>
      </p:sp>
      <p:sp>
        <p:nvSpPr>
          <p:cNvPr id="3" name="Inhaltsplatzhalter 2"/>
          <p:cNvSpPr>
            <a:spLocks noGrp="1"/>
          </p:cNvSpPr>
          <p:nvPr>
            <p:ph sz="quarter" idx="14"/>
          </p:nvPr>
        </p:nvSpPr>
        <p:spPr>
          <a:xfrm>
            <a:off x="931863" y="1695450"/>
            <a:ext cx="10328275" cy="4491166"/>
          </a:xfrm>
        </p:spPr>
        <p:txBody>
          <a:bodyPr>
            <a:normAutofit/>
          </a:bodyPr>
          <a:lstStyle/>
          <a:p>
            <a:r>
              <a:rPr lang="de-DE" dirty="0"/>
              <a:t>A </a:t>
            </a:r>
            <a:r>
              <a:rPr lang="de-DE" dirty="0" err="1"/>
              <a:t>lot</a:t>
            </a:r>
            <a:r>
              <a:rPr lang="de-DE" dirty="0"/>
              <a:t> </a:t>
            </a:r>
            <a:r>
              <a:rPr lang="de-DE" dirty="0" err="1"/>
              <a:t>of</a:t>
            </a:r>
            <a:r>
              <a:rPr lang="de-DE" dirty="0"/>
              <a:t> </a:t>
            </a:r>
            <a:r>
              <a:rPr lang="de-DE" dirty="0" err="1"/>
              <a:t>the</a:t>
            </a:r>
            <a:r>
              <a:rPr lang="de-DE" dirty="0"/>
              <a:t> material </a:t>
            </a:r>
            <a:r>
              <a:rPr lang="de-DE" dirty="0" err="1"/>
              <a:t>presented</a:t>
            </a:r>
            <a:r>
              <a:rPr lang="de-DE" dirty="0"/>
              <a:t> </a:t>
            </a:r>
            <a:r>
              <a:rPr lang="de-DE" dirty="0" err="1"/>
              <a:t>here</a:t>
            </a:r>
            <a:r>
              <a:rPr lang="de-DE" dirty="0"/>
              <a:t> was </a:t>
            </a:r>
            <a:r>
              <a:rPr lang="de-DE" dirty="0" err="1"/>
              <a:t>taken</a:t>
            </a:r>
            <a:r>
              <a:rPr lang="de-DE" dirty="0"/>
              <a:t> </a:t>
            </a:r>
            <a:r>
              <a:rPr lang="de-DE" dirty="0" err="1"/>
              <a:t>from</a:t>
            </a:r>
            <a:r>
              <a:rPr lang="de-DE" dirty="0"/>
              <a:t> </a:t>
            </a:r>
            <a:r>
              <a:rPr lang="de-DE" dirty="0" err="1">
                <a:solidFill>
                  <a:srgbClr val="4A41C5"/>
                </a:solidFill>
                <a:hlinkClick r:id="rId2">
                  <a:extLst>
                    <a:ext uri="{A12FA001-AC4F-418D-AE19-62706E023703}">
                      <ahyp:hlinkClr xmlns:ahyp="http://schemas.microsoft.com/office/drawing/2018/hyperlinkcolor" val="tx"/>
                    </a:ext>
                  </a:extLst>
                </a:hlinkClick>
              </a:rPr>
              <a:t>DeepMind‘s</a:t>
            </a:r>
            <a:r>
              <a:rPr lang="de-DE" dirty="0">
                <a:solidFill>
                  <a:srgbClr val="4A41C5"/>
                </a:solidFill>
                <a:hlinkClick r:id="rId2">
                  <a:extLst>
                    <a:ext uri="{A12FA001-AC4F-418D-AE19-62706E023703}">
                      <ahyp:hlinkClr xmlns:ahyp="http://schemas.microsoft.com/office/drawing/2018/hyperlinkcolor" val="tx"/>
                    </a:ext>
                  </a:extLst>
                </a:hlinkClick>
              </a:rPr>
              <a:t> 2020 </a:t>
            </a:r>
            <a:r>
              <a:rPr lang="de-DE" dirty="0" err="1">
                <a:solidFill>
                  <a:srgbClr val="4A41C5"/>
                </a:solidFill>
                <a:hlinkClick r:id="rId2">
                  <a:extLst>
                    <a:ext uri="{A12FA001-AC4F-418D-AE19-62706E023703}">
                      <ahyp:hlinkClr xmlns:ahyp="http://schemas.microsoft.com/office/drawing/2018/hyperlinkcolor" val="tx"/>
                    </a:ext>
                  </a:extLst>
                </a:hlinkClick>
              </a:rPr>
              <a:t>Deep</a:t>
            </a:r>
            <a:r>
              <a:rPr lang="de-DE" dirty="0">
                <a:solidFill>
                  <a:srgbClr val="4A41C5"/>
                </a:solidFill>
                <a:hlinkClick r:id="rId2">
                  <a:extLst>
                    <a:ext uri="{A12FA001-AC4F-418D-AE19-62706E023703}">
                      <ahyp:hlinkClr xmlns:ahyp="http://schemas.microsoft.com/office/drawing/2018/hyperlinkcolor" val="tx"/>
                    </a:ext>
                  </a:extLst>
                </a:hlinkClick>
              </a:rPr>
              <a:t> Learning </a:t>
            </a:r>
            <a:r>
              <a:rPr lang="de-DE" dirty="0" err="1">
                <a:solidFill>
                  <a:srgbClr val="4A41C5"/>
                </a:solidFill>
                <a:hlinkClick r:id="rId2">
                  <a:extLst>
                    <a:ext uri="{A12FA001-AC4F-418D-AE19-62706E023703}">
                      <ahyp:hlinkClr xmlns:ahyp="http://schemas.microsoft.com/office/drawing/2018/hyperlinkcolor" val="tx"/>
                    </a:ext>
                  </a:extLst>
                </a:hlinkClick>
              </a:rPr>
              <a:t>Lecture</a:t>
            </a:r>
            <a:r>
              <a:rPr lang="de-DE" dirty="0">
                <a:solidFill>
                  <a:srgbClr val="4A41C5"/>
                </a:solidFill>
                <a:hlinkClick r:id="rId2">
                  <a:extLst>
                    <a:ext uri="{A12FA001-AC4F-418D-AE19-62706E023703}">
                      <ahyp:hlinkClr xmlns:ahyp="http://schemas.microsoft.com/office/drawing/2018/hyperlinkcolor" val="tx"/>
                    </a:ext>
                  </a:extLst>
                </a:hlinkClick>
              </a:rPr>
              <a:t> Series</a:t>
            </a:r>
            <a:endParaRPr lang="de-DE" dirty="0">
              <a:solidFill>
                <a:srgbClr val="4A41C5"/>
              </a:solidFill>
            </a:endParaRPr>
          </a:p>
          <a:p>
            <a:r>
              <a:rPr lang="de-DE" dirty="0"/>
              <a:t>Images </a:t>
            </a:r>
            <a:r>
              <a:rPr lang="de-DE" dirty="0" err="1"/>
              <a:t>are</a:t>
            </a:r>
            <a:r>
              <a:rPr lang="de-DE" dirty="0"/>
              <a:t> </a:t>
            </a:r>
            <a:r>
              <a:rPr lang="de-DE" dirty="0" err="1"/>
              <a:t>taken</a:t>
            </a:r>
            <a:r>
              <a:rPr lang="de-DE" dirty="0"/>
              <a:t> </a:t>
            </a:r>
            <a:r>
              <a:rPr lang="de-DE" dirty="0" err="1"/>
              <a:t>from</a:t>
            </a:r>
            <a:r>
              <a:rPr lang="de-DE" dirty="0"/>
              <a:t> </a:t>
            </a:r>
            <a:r>
              <a:rPr lang="de-DE" dirty="0" err="1"/>
              <a:t>there</a:t>
            </a:r>
            <a:r>
              <a:rPr lang="de-DE" dirty="0"/>
              <a:t> </a:t>
            </a:r>
            <a:r>
              <a:rPr lang="de-DE" dirty="0" err="1"/>
              <a:t>or</a:t>
            </a:r>
            <a:r>
              <a:rPr lang="de-DE" dirty="0"/>
              <a:t> Wikipedia, </a:t>
            </a:r>
            <a:r>
              <a:rPr lang="de-DE" dirty="0" err="1"/>
              <a:t>if</a:t>
            </a:r>
            <a:r>
              <a:rPr lang="de-DE" dirty="0"/>
              <a:t> not </a:t>
            </a:r>
            <a:r>
              <a:rPr lang="de-DE" dirty="0" err="1"/>
              <a:t>otherwise</a:t>
            </a:r>
            <a:r>
              <a:rPr lang="de-DE" dirty="0"/>
              <a:t> </a:t>
            </a:r>
            <a:r>
              <a:rPr lang="de-DE" dirty="0" err="1"/>
              <a:t>specified</a:t>
            </a:r>
            <a:endParaRPr lang="de-DE" dirty="0"/>
          </a:p>
          <a:p>
            <a:r>
              <a:rPr lang="de-DE" dirty="0"/>
              <a:t>Further links </a:t>
            </a:r>
            <a:r>
              <a:rPr lang="de-DE" dirty="0" err="1"/>
              <a:t>that</a:t>
            </a:r>
            <a:r>
              <a:rPr lang="de-DE" dirty="0"/>
              <a:t> I </a:t>
            </a:r>
            <a:r>
              <a:rPr lang="de-DE" dirty="0" err="1"/>
              <a:t>can</a:t>
            </a:r>
            <a:r>
              <a:rPr lang="de-DE" dirty="0"/>
              <a:t> </a:t>
            </a:r>
            <a:r>
              <a:rPr lang="de-DE" dirty="0" err="1"/>
              <a:t>recommend</a:t>
            </a:r>
            <a:r>
              <a:rPr lang="de-DE" dirty="0"/>
              <a:t> </a:t>
            </a:r>
            <a:r>
              <a:rPr lang="de-DE" dirty="0" err="1"/>
              <a:t>checking</a:t>
            </a:r>
            <a:r>
              <a:rPr lang="de-DE" dirty="0"/>
              <a:t> out:</a:t>
            </a:r>
          </a:p>
          <a:p>
            <a:pPr lvl="1"/>
            <a:r>
              <a:rPr lang="de-DE" dirty="0"/>
              <a:t>GPT-3: </a:t>
            </a:r>
            <a:r>
              <a:rPr lang="de-DE" dirty="0">
                <a:solidFill>
                  <a:srgbClr val="4A41C5"/>
                </a:solidFill>
                <a:hlinkClick r:id="rId3">
                  <a:extLst>
                    <a:ext uri="{A12FA001-AC4F-418D-AE19-62706E023703}">
                      <ahyp:hlinkClr xmlns:ahyp="http://schemas.microsoft.com/office/drawing/2018/hyperlinkcolor" val="tx"/>
                    </a:ext>
                  </a:extLst>
                </a:hlinkClick>
              </a:rPr>
              <a:t>https://github.com/openai/gpt-3</a:t>
            </a:r>
            <a:r>
              <a:rPr lang="de-DE" dirty="0"/>
              <a:t>, </a:t>
            </a:r>
            <a:r>
              <a:rPr lang="de-DE" dirty="0">
                <a:solidFill>
                  <a:srgbClr val="4A41C5"/>
                </a:solidFill>
                <a:hlinkClick r:id="rId4">
                  <a:extLst>
                    <a:ext uri="{A12FA001-AC4F-418D-AE19-62706E023703}">
                      <ahyp:hlinkClr xmlns:ahyp="http://schemas.microsoft.com/office/drawing/2018/hyperlinkcolor" val="tx"/>
                    </a:ext>
                  </a:extLst>
                </a:hlinkClick>
              </a:rPr>
              <a:t>https://arxiv.org/abs/2005.14165</a:t>
            </a:r>
            <a:endParaRPr lang="de-DE" dirty="0">
              <a:solidFill>
                <a:srgbClr val="4A41C5"/>
              </a:solidFill>
            </a:endParaRPr>
          </a:p>
          <a:p>
            <a:pPr lvl="1"/>
            <a:r>
              <a:rPr lang="en-US" dirty="0"/>
              <a:t>Paper: </a:t>
            </a:r>
            <a:r>
              <a:rPr lang="en-US" dirty="0" err="1">
                <a:solidFill>
                  <a:srgbClr val="4A41C5"/>
                </a:solidFill>
                <a:hlinkClick r:id="rId5">
                  <a:extLst>
                    <a:ext uri="{A12FA001-AC4F-418D-AE19-62706E023703}">
                      <ahyp:hlinkClr xmlns:ahyp="http://schemas.microsoft.com/office/drawing/2018/hyperlinkcolor" val="tx"/>
                    </a:ext>
                  </a:extLst>
                </a:hlinkClick>
              </a:rPr>
              <a:t>Analysing</a:t>
            </a:r>
            <a:r>
              <a:rPr lang="en-US" dirty="0">
                <a:solidFill>
                  <a:srgbClr val="4A41C5"/>
                </a:solidFill>
                <a:hlinkClick r:id="rId5">
                  <a:extLst>
                    <a:ext uri="{A12FA001-AC4F-418D-AE19-62706E023703}">
                      <ahyp:hlinkClr xmlns:ahyp="http://schemas.microsoft.com/office/drawing/2018/hyperlinkcolor" val="tx"/>
                    </a:ext>
                  </a:extLst>
                </a:hlinkClick>
              </a:rPr>
              <a:t> Mathematical Reasoning Abilities of Neural Models</a:t>
            </a:r>
            <a:endParaRPr lang="en-US" dirty="0">
              <a:solidFill>
                <a:srgbClr val="4A41C5"/>
              </a:solidFill>
            </a:endParaRPr>
          </a:p>
          <a:p>
            <a:pPr lvl="1"/>
            <a:r>
              <a:rPr lang="en-US" dirty="0"/>
              <a:t>Paper: </a:t>
            </a:r>
            <a:r>
              <a:rPr lang="en-US" dirty="0">
                <a:solidFill>
                  <a:srgbClr val="4A41C5"/>
                </a:solidFill>
                <a:hlinkClick r:id="rId6">
                  <a:extLst>
                    <a:ext uri="{A12FA001-AC4F-418D-AE19-62706E023703}">
                      <ahyp:hlinkClr xmlns:ahyp="http://schemas.microsoft.com/office/drawing/2018/hyperlinkcolor" val="tx"/>
                    </a:ext>
                  </a:extLst>
                </a:hlinkClick>
              </a:rPr>
              <a:t>Visual Grounding in Video for Unsupervised Word Translation</a:t>
            </a:r>
            <a:endParaRPr lang="de-DE" dirty="0">
              <a:solidFill>
                <a:srgbClr val="4A41C5"/>
              </a:solidFill>
            </a:endParaRPr>
          </a:p>
          <a:p>
            <a:pPr lvl="1"/>
            <a:r>
              <a:rPr lang="en-US" dirty="0"/>
              <a:t>Blog: </a:t>
            </a:r>
            <a:r>
              <a:rPr lang="en-US" dirty="0" err="1">
                <a:solidFill>
                  <a:srgbClr val="4A41C5"/>
                </a:solidFill>
                <a:hlinkClick r:id="rId7">
                  <a:extLst>
                    <a:ext uri="{A12FA001-AC4F-418D-AE19-62706E023703}">
                      <ahyp:hlinkClr xmlns:ahyp="http://schemas.microsoft.com/office/drawing/2018/hyperlinkcolor" val="tx"/>
                    </a:ext>
                  </a:extLst>
                </a:hlinkClick>
              </a:rPr>
              <a:t>ScaNN</a:t>
            </a:r>
            <a:r>
              <a:rPr lang="en-US" dirty="0">
                <a:solidFill>
                  <a:srgbClr val="4A41C5"/>
                </a:solidFill>
                <a:hlinkClick r:id="rId7">
                  <a:extLst>
                    <a:ext uri="{A12FA001-AC4F-418D-AE19-62706E023703}">
                      <ahyp:hlinkClr xmlns:ahyp="http://schemas.microsoft.com/office/drawing/2018/hyperlinkcolor" val="tx"/>
                    </a:ext>
                  </a:extLst>
                </a:hlinkClick>
              </a:rPr>
              <a:t>: Efficient Vector Similarity Search</a:t>
            </a:r>
            <a:endParaRPr lang="en-US" dirty="0">
              <a:solidFill>
                <a:srgbClr val="4A41C5"/>
              </a:solidFill>
            </a:endParaRPr>
          </a:p>
          <a:p>
            <a:pPr lvl="1"/>
            <a:r>
              <a:rPr lang="en-US" dirty="0"/>
              <a:t>Blog: </a:t>
            </a:r>
            <a:r>
              <a:rPr lang="en-US" dirty="0">
                <a:solidFill>
                  <a:srgbClr val="4A41C5"/>
                </a:solidFill>
                <a:hlinkClick r:id="rId8">
                  <a:extLst>
                    <a:ext uri="{A12FA001-AC4F-418D-AE19-62706E023703}">
                      <ahyp:hlinkClr xmlns:ahyp="http://schemas.microsoft.com/office/drawing/2018/hyperlinkcolor" val="tx"/>
                    </a:ext>
                  </a:extLst>
                </a:hlinkClick>
              </a:rPr>
              <a:t>Transformers in R</a:t>
            </a:r>
            <a:endParaRPr lang="en-US" dirty="0">
              <a:solidFill>
                <a:srgbClr val="4A41C5"/>
              </a:solidFill>
            </a:endParaRPr>
          </a:p>
          <a:p>
            <a:pPr lvl="1"/>
            <a:r>
              <a:rPr lang="en-US" dirty="0"/>
              <a:t>Blog: </a:t>
            </a:r>
            <a:r>
              <a:rPr lang="en-US" dirty="0">
                <a:solidFill>
                  <a:srgbClr val="4A41C5"/>
                </a:solidFill>
                <a:hlinkClick r:id="rId9">
                  <a:extLst>
                    <a:ext uri="{A12FA001-AC4F-418D-AE19-62706E023703}">
                      <ahyp:hlinkClr xmlns:ahyp="http://schemas.microsoft.com/office/drawing/2018/hyperlinkcolor" val="tx"/>
                    </a:ext>
                  </a:extLst>
                </a:hlinkClick>
              </a:rPr>
              <a:t>Understanding LSTMs</a:t>
            </a:r>
            <a:endParaRPr lang="de-AT" dirty="0">
              <a:solidFill>
                <a:srgbClr val="4A41C5"/>
              </a:solidFill>
            </a:endParaRP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10821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D8370FC6-BFF8-1A37-559E-28732D9B8FFD}"/>
              </a:ext>
            </a:extLst>
          </p:cNvPr>
          <p:cNvSpPr>
            <a:spLocks noGrp="1"/>
          </p:cNvSpPr>
          <p:nvPr>
            <p:ph type="subTitle" idx="1"/>
          </p:nvPr>
        </p:nvSpPr>
        <p:spPr>
          <a:xfrm>
            <a:off x="649045" y="4640424"/>
            <a:ext cx="5446955" cy="1303176"/>
          </a:xfrm>
        </p:spPr>
        <p:txBody>
          <a:bodyPr>
            <a:normAutofit fontScale="92500"/>
          </a:bodyPr>
          <a:lstStyle/>
          <a:p>
            <a:r>
              <a:rPr lang="de-AT" dirty="0"/>
              <a:t>Feedback &amp; Questions:</a:t>
            </a:r>
          </a:p>
          <a:p>
            <a:r>
              <a:rPr lang="de-AT" sz="2600" dirty="0"/>
              <a:t>micha.birklbauer@fh-hagenberg.at</a:t>
            </a:r>
            <a:endParaRPr lang="en-US" sz="2600" dirty="0"/>
          </a:p>
        </p:txBody>
      </p:sp>
      <p:sp>
        <p:nvSpPr>
          <p:cNvPr id="16" name="TextBox 15">
            <a:extLst>
              <a:ext uri="{FF2B5EF4-FFF2-40B4-BE49-F238E27FC236}">
                <a16:creationId xmlns:a16="http://schemas.microsoft.com/office/drawing/2014/main" id="{532C87E0-5000-ED7D-8D9D-EAE4C59A2BD0}"/>
              </a:ext>
            </a:extLst>
          </p:cNvPr>
          <p:cNvSpPr txBox="1"/>
          <p:nvPr/>
        </p:nvSpPr>
        <p:spPr>
          <a:xfrm>
            <a:off x="649044" y="1577130"/>
            <a:ext cx="5446956" cy="1569660"/>
          </a:xfrm>
          <a:prstGeom prst="rect">
            <a:avLst/>
          </a:prstGeom>
          <a:noFill/>
        </p:spPr>
        <p:txBody>
          <a:bodyPr wrap="square" rtlCol="0">
            <a:spAutoFit/>
          </a:bodyPr>
          <a:lstStyle/>
          <a:p>
            <a:r>
              <a:rPr lang="de-AT" sz="2400" b="1" dirty="0" err="1">
                <a:solidFill>
                  <a:schemeClr val="bg1"/>
                </a:solidFill>
                <a:latin typeface="+mj-lt"/>
              </a:rPr>
              <a:t>Thanks</a:t>
            </a:r>
            <a:r>
              <a:rPr lang="de-AT" sz="2400" b="1" dirty="0">
                <a:solidFill>
                  <a:schemeClr val="bg1"/>
                </a:solidFill>
                <a:latin typeface="+mj-lt"/>
              </a:rPr>
              <a:t> </a:t>
            </a:r>
            <a:r>
              <a:rPr lang="de-AT" sz="2400" b="1" dirty="0" err="1">
                <a:solidFill>
                  <a:schemeClr val="bg1"/>
                </a:solidFill>
                <a:latin typeface="+mj-lt"/>
              </a:rPr>
              <a:t>for</a:t>
            </a:r>
            <a:r>
              <a:rPr lang="de-AT" sz="2400" b="1" dirty="0">
                <a:solidFill>
                  <a:schemeClr val="bg1"/>
                </a:solidFill>
                <a:latin typeface="+mj-lt"/>
              </a:rPr>
              <a:t> </a:t>
            </a:r>
            <a:r>
              <a:rPr lang="de-AT" sz="2400" b="1" dirty="0" err="1">
                <a:solidFill>
                  <a:schemeClr val="bg1"/>
                </a:solidFill>
                <a:latin typeface="+mj-lt"/>
              </a:rPr>
              <a:t>your</a:t>
            </a:r>
            <a:r>
              <a:rPr lang="de-AT" sz="2400" b="1" dirty="0">
                <a:solidFill>
                  <a:schemeClr val="bg1"/>
                </a:solidFill>
                <a:latin typeface="+mj-lt"/>
              </a:rPr>
              <a:t> </a:t>
            </a:r>
            <a:r>
              <a:rPr lang="de-AT" sz="2400" b="1" dirty="0" err="1">
                <a:solidFill>
                  <a:schemeClr val="bg1"/>
                </a:solidFill>
                <a:latin typeface="+mj-lt"/>
              </a:rPr>
              <a:t>participation</a:t>
            </a:r>
            <a:r>
              <a:rPr lang="de-AT" sz="2400" b="1" dirty="0">
                <a:solidFill>
                  <a:schemeClr val="bg1"/>
                </a:solidFill>
                <a:latin typeface="+mj-lt"/>
              </a:rPr>
              <a:t> </a:t>
            </a:r>
            <a:r>
              <a:rPr lang="de-AT" sz="2400" b="1" dirty="0" err="1">
                <a:solidFill>
                  <a:schemeClr val="bg1"/>
                </a:solidFill>
                <a:latin typeface="+mj-lt"/>
              </a:rPr>
              <a:t>and</a:t>
            </a:r>
            <a:r>
              <a:rPr lang="de-AT" sz="2400" b="1" dirty="0">
                <a:solidFill>
                  <a:schemeClr val="bg1"/>
                </a:solidFill>
                <a:latin typeface="+mj-lt"/>
              </a:rPr>
              <a:t> </a:t>
            </a:r>
            <a:r>
              <a:rPr lang="de-AT" sz="2400" b="1" dirty="0" err="1">
                <a:solidFill>
                  <a:schemeClr val="bg1"/>
                </a:solidFill>
                <a:latin typeface="+mj-lt"/>
              </a:rPr>
              <a:t>attention</a:t>
            </a:r>
            <a:r>
              <a:rPr lang="de-AT" sz="2400" b="1" dirty="0">
                <a:solidFill>
                  <a:schemeClr val="bg1"/>
                </a:solidFill>
                <a:latin typeface="+mj-lt"/>
              </a:rPr>
              <a:t>!</a:t>
            </a:r>
          </a:p>
          <a:p>
            <a:endParaRPr lang="de-DE" sz="2400" b="1" dirty="0">
              <a:solidFill>
                <a:schemeClr val="bg1"/>
              </a:solidFill>
              <a:latin typeface="+mj-lt"/>
            </a:endParaRPr>
          </a:p>
          <a:p>
            <a:r>
              <a:rPr lang="de-DE" sz="2400" b="1" dirty="0" err="1">
                <a:solidFill>
                  <a:schemeClr val="bg1"/>
                </a:solidFill>
                <a:latin typeface="+mj-lt"/>
              </a:rPr>
              <a:t>Merry</a:t>
            </a:r>
            <a:r>
              <a:rPr lang="de-DE" sz="2400" b="1" dirty="0">
                <a:solidFill>
                  <a:schemeClr val="bg1"/>
                </a:solidFill>
                <a:latin typeface="+mj-lt"/>
              </a:rPr>
              <a:t> Christmas/Happy Holidays!</a:t>
            </a:r>
            <a:endParaRPr lang="en-US" sz="2400" b="1" dirty="0">
              <a:solidFill>
                <a:schemeClr val="bg1"/>
              </a:solidFill>
              <a:latin typeface="+mj-lt"/>
            </a:endParaRPr>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60778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Artificial</a:t>
            </a:r>
            <a:r>
              <a:rPr lang="de-DE" dirty="0"/>
              <a:t> Neurons</a:t>
            </a:r>
            <a:endParaRPr lang="de-AT" dirty="0"/>
          </a:p>
        </p:txBody>
      </p:sp>
      <p:sp>
        <p:nvSpPr>
          <p:cNvPr id="3" name="Inhaltsplatzhalter 2"/>
          <p:cNvSpPr>
            <a:spLocks noGrp="1"/>
          </p:cNvSpPr>
          <p:nvPr>
            <p:ph sz="quarter" idx="14"/>
          </p:nvPr>
        </p:nvSpPr>
        <p:spPr>
          <a:xfrm>
            <a:off x="931864" y="1695450"/>
            <a:ext cx="4641850" cy="4314825"/>
          </a:xfrm>
        </p:spPr>
        <p:txBody>
          <a:bodyPr>
            <a:normAutofit fontScale="92500"/>
          </a:bodyPr>
          <a:lstStyle/>
          <a:p>
            <a:r>
              <a:rPr lang="de-DE" dirty="0" err="1"/>
              <a:t>Sum</a:t>
            </a:r>
            <a:r>
              <a:rPr lang="de-DE" dirty="0"/>
              <a:t> </a:t>
            </a:r>
            <a:r>
              <a:rPr lang="de-DE" dirty="0" err="1"/>
              <a:t>of</a:t>
            </a:r>
            <a:r>
              <a:rPr lang="de-DE" dirty="0"/>
              <a:t> </a:t>
            </a:r>
            <a:r>
              <a:rPr lang="de-DE" dirty="0" err="1"/>
              <a:t>inputs</a:t>
            </a:r>
            <a:r>
              <a:rPr lang="de-DE" dirty="0"/>
              <a:t> </a:t>
            </a:r>
            <a:r>
              <a:rPr lang="de-DE" dirty="0" err="1"/>
              <a:t>times</a:t>
            </a:r>
            <a:r>
              <a:rPr lang="de-DE" dirty="0"/>
              <a:t> </a:t>
            </a:r>
            <a:r>
              <a:rPr lang="de-DE" dirty="0" err="1"/>
              <a:t>their</a:t>
            </a:r>
            <a:r>
              <a:rPr lang="de-DE" dirty="0"/>
              <a:t> </a:t>
            </a:r>
            <a:r>
              <a:rPr lang="de-DE" dirty="0" err="1"/>
              <a:t>weights</a:t>
            </a:r>
            <a:r>
              <a:rPr lang="de-DE" dirty="0"/>
              <a:t> plus </a:t>
            </a:r>
            <a:r>
              <a:rPr lang="de-DE" dirty="0" err="1"/>
              <a:t>bias</a:t>
            </a:r>
            <a:endParaRPr lang="de-DE" dirty="0"/>
          </a:p>
          <a:p>
            <a:r>
              <a:rPr lang="de-DE" dirty="0" err="1"/>
              <a:t>Depending</a:t>
            </a:r>
            <a:r>
              <a:rPr lang="de-DE" dirty="0"/>
              <a:t> on </a:t>
            </a:r>
            <a:r>
              <a:rPr lang="de-DE" dirty="0" err="1"/>
              <a:t>the</a:t>
            </a:r>
            <a:r>
              <a:rPr lang="de-DE" dirty="0"/>
              <a:t> </a:t>
            </a:r>
            <a:r>
              <a:rPr lang="de-DE" dirty="0" err="1"/>
              <a:t>activation</a:t>
            </a:r>
            <a:r>
              <a:rPr lang="de-DE" dirty="0"/>
              <a:t> </a:t>
            </a:r>
            <a:r>
              <a:rPr lang="de-DE" dirty="0" err="1"/>
              <a:t>function</a:t>
            </a:r>
            <a:r>
              <a:rPr lang="de-DE" dirty="0"/>
              <a:t> </a:t>
            </a:r>
            <a:r>
              <a:rPr lang="de-DE" dirty="0" err="1"/>
              <a:t>you</a:t>
            </a:r>
            <a:r>
              <a:rPr lang="de-DE" dirty="0"/>
              <a:t> </a:t>
            </a:r>
            <a:r>
              <a:rPr lang="de-DE" dirty="0" err="1"/>
              <a:t>take</a:t>
            </a:r>
            <a:r>
              <a:rPr lang="de-DE" dirty="0"/>
              <a:t> </a:t>
            </a:r>
            <a:r>
              <a:rPr lang="de-DE" dirty="0" err="1"/>
              <a:t>another</a:t>
            </a:r>
            <a:r>
              <a:rPr lang="de-DE" dirty="0"/>
              <a:t> </a:t>
            </a:r>
            <a:r>
              <a:rPr lang="de-DE" dirty="0" err="1"/>
              <a:t>aggregation</a:t>
            </a:r>
            <a:r>
              <a:rPr lang="de-DE" dirty="0"/>
              <a:t> </a:t>
            </a:r>
            <a:r>
              <a:rPr lang="de-DE" dirty="0" err="1"/>
              <a:t>instead</a:t>
            </a:r>
            <a:r>
              <a:rPr lang="de-DE" dirty="0"/>
              <a:t> </a:t>
            </a:r>
            <a:r>
              <a:rPr lang="de-DE" dirty="0" err="1"/>
              <a:t>of</a:t>
            </a:r>
            <a:r>
              <a:rPr lang="de-DE" dirty="0"/>
              <a:t> </a:t>
            </a:r>
            <a:r>
              <a:rPr lang="de-DE" dirty="0" err="1"/>
              <a:t>the</a:t>
            </a:r>
            <a:r>
              <a:rPr lang="de-DE" dirty="0"/>
              <a:t> </a:t>
            </a:r>
            <a:r>
              <a:rPr lang="de-DE" dirty="0" err="1"/>
              <a:t>sum</a:t>
            </a:r>
            <a:endParaRPr lang="de-DE" dirty="0"/>
          </a:p>
          <a:p>
            <a:r>
              <a:rPr lang="de-DE" b="1" dirty="0" err="1"/>
              <a:t>Artificial</a:t>
            </a:r>
            <a:r>
              <a:rPr lang="de-DE" b="1" dirty="0"/>
              <a:t> </a:t>
            </a:r>
            <a:r>
              <a:rPr lang="de-DE" b="1" dirty="0" err="1"/>
              <a:t>neurons</a:t>
            </a:r>
            <a:r>
              <a:rPr lang="de-DE" b="1" dirty="0"/>
              <a:t> </a:t>
            </a:r>
            <a:r>
              <a:rPr lang="de-DE" b="1" dirty="0" err="1"/>
              <a:t>are</a:t>
            </a:r>
            <a:r>
              <a:rPr lang="de-DE" b="1" dirty="0"/>
              <a:t> NOT a </a:t>
            </a:r>
            <a:r>
              <a:rPr lang="de-DE" b="1" dirty="0" err="1"/>
              <a:t>model</a:t>
            </a:r>
            <a:r>
              <a:rPr lang="de-DE" b="1" dirty="0"/>
              <a:t> </a:t>
            </a:r>
            <a:r>
              <a:rPr lang="de-DE" b="1" dirty="0" err="1"/>
              <a:t>of</a:t>
            </a:r>
            <a:r>
              <a:rPr lang="de-DE" b="1" dirty="0"/>
              <a:t> real </a:t>
            </a:r>
            <a:r>
              <a:rPr lang="de-DE" b="1" dirty="0" err="1"/>
              <a:t>neurons</a:t>
            </a:r>
            <a:r>
              <a:rPr lang="de-DE" b="1" dirty="0"/>
              <a:t>, </a:t>
            </a:r>
            <a:r>
              <a:rPr lang="de-DE" b="1" dirty="0" err="1"/>
              <a:t>they</a:t>
            </a:r>
            <a:r>
              <a:rPr lang="de-DE" b="1" dirty="0"/>
              <a:t> just </a:t>
            </a:r>
            <a:r>
              <a:rPr lang="de-DE" b="1" dirty="0" err="1"/>
              <a:t>capture</a:t>
            </a:r>
            <a:r>
              <a:rPr lang="de-DE" b="1" dirty="0"/>
              <a:t> </a:t>
            </a:r>
            <a:r>
              <a:rPr lang="de-DE" b="1" dirty="0" err="1"/>
              <a:t>some</a:t>
            </a:r>
            <a:r>
              <a:rPr lang="de-DE" b="1" dirty="0"/>
              <a:t> </a:t>
            </a:r>
            <a:r>
              <a:rPr lang="de-DE" b="1" dirty="0" err="1"/>
              <a:t>simplistic</a:t>
            </a:r>
            <a:r>
              <a:rPr lang="de-DE" b="1" dirty="0"/>
              <a:t> </a:t>
            </a:r>
            <a:r>
              <a:rPr lang="de-DE" b="1" dirty="0" err="1"/>
              <a:t>properties</a:t>
            </a:r>
            <a:r>
              <a:rPr lang="de-DE" b="1" dirty="0"/>
              <a:t> </a:t>
            </a:r>
            <a:r>
              <a:rPr lang="de-DE" b="1" dirty="0" err="1"/>
              <a:t>of</a:t>
            </a:r>
            <a:r>
              <a:rPr lang="de-DE" b="1" dirty="0"/>
              <a:t> </a:t>
            </a:r>
            <a:r>
              <a:rPr lang="de-DE" b="1" dirty="0" err="1"/>
              <a:t>the</a:t>
            </a:r>
            <a:r>
              <a:rPr lang="de-DE" b="1" dirty="0"/>
              <a:t> </a:t>
            </a:r>
            <a:r>
              <a:rPr lang="de-DE" b="1" dirty="0" err="1"/>
              <a:t>biological</a:t>
            </a:r>
            <a:r>
              <a:rPr lang="de-DE" b="1" dirty="0"/>
              <a:t> </a:t>
            </a:r>
            <a:r>
              <a:rPr lang="de-DE" b="1" dirty="0" err="1"/>
              <a:t>model</a:t>
            </a:r>
            <a:endParaRPr lang="de-AT" b="1"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5573713" y="1694180"/>
            <a:ext cx="5686425" cy="2886075"/>
          </a:xfrm>
          <a:prstGeom prst="rect">
            <a:avLst/>
          </a:prstGeom>
        </p:spPr>
      </p:pic>
    </p:spTree>
    <p:extLst>
      <p:ext uri="{BB962C8B-B14F-4D97-AF65-F5344CB8AC3E}">
        <p14:creationId xmlns:p14="http://schemas.microsoft.com/office/powerpoint/2010/main" val="293240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Linear Layer</a:t>
            </a:r>
            <a:endParaRPr lang="de-AT" dirty="0"/>
          </a:p>
        </p:txBody>
      </p:sp>
      <p:sp>
        <p:nvSpPr>
          <p:cNvPr id="3" name="Inhaltsplatzhalter 2"/>
          <p:cNvSpPr>
            <a:spLocks noGrp="1"/>
          </p:cNvSpPr>
          <p:nvPr>
            <p:ph sz="quarter" idx="14"/>
          </p:nvPr>
        </p:nvSpPr>
        <p:spPr>
          <a:xfrm>
            <a:off x="931864" y="1695450"/>
            <a:ext cx="4337050" cy="4314825"/>
          </a:xfrm>
        </p:spPr>
        <p:txBody>
          <a:bodyPr/>
          <a:lstStyle/>
          <a:p>
            <a:r>
              <a:rPr lang="de-DE" dirty="0"/>
              <a:t>Every </a:t>
            </a:r>
            <a:r>
              <a:rPr lang="de-DE" dirty="0" err="1"/>
              <a:t>input</a:t>
            </a:r>
            <a:r>
              <a:rPr lang="de-DE" dirty="0"/>
              <a:t> </a:t>
            </a:r>
            <a:r>
              <a:rPr lang="de-DE" dirty="0" err="1"/>
              <a:t>unit</a:t>
            </a:r>
            <a:r>
              <a:rPr lang="de-DE" dirty="0"/>
              <a:t> (</a:t>
            </a:r>
            <a:r>
              <a:rPr lang="de-DE" dirty="0" err="1"/>
              <a:t>neuron</a:t>
            </a:r>
            <a:r>
              <a:rPr lang="de-DE" dirty="0"/>
              <a:t>) </a:t>
            </a:r>
            <a:r>
              <a:rPr lang="de-DE" dirty="0" err="1"/>
              <a:t>is</a:t>
            </a:r>
            <a:r>
              <a:rPr lang="de-DE" dirty="0"/>
              <a:t> </a:t>
            </a:r>
            <a:r>
              <a:rPr lang="de-DE" dirty="0" err="1"/>
              <a:t>connected</a:t>
            </a:r>
            <a:r>
              <a:rPr lang="de-DE" dirty="0"/>
              <a:t> </a:t>
            </a:r>
            <a:r>
              <a:rPr lang="de-DE" dirty="0" err="1"/>
              <a:t>to</a:t>
            </a:r>
            <a:r>
              <a:rPr lang="de-DE" dirty="0"/>
              <a:t> </a:t>
            </a:r>
            <a:r>
              <a:rPr lang="de-DE" dirty="0" err="1"/>
              <a:t>every</a:t>
            </a:r>
            <a:r>
              <a:rPr lang="de-DE" dirty="0"/>
              <a:t> </a:t>
            </a:r>
            <a:r>
              <a:rPr lang="de-DE" dirty="0" err="1"/>
              <a:t>output</a:t>
            </a:r>
            <a:r>
              <a:rPr lang="de-DE" dirty="0"/>
              <a:t> </a:t>
            </a:r>
            <a:r>
              <a:rPr lang="de-DE" dirty="0" err="1"/>
              <a:t>unit</a:t>
            </a:r>
            <a:endParaRPr lang="de-DE" dirty="0"/>
          </a:p>
          <a:p>
            <a:r>
              <a:rPr lang="de-DE" dirty="0" err="1"/>
              <a:t>For</a:t>
            </a:r>
            <a:r>
              <a:rPr lang="de-DE" dirty="0"/>
              <a:t> linear (</a:t>
            </a:r>
            <a:r>
              <a:rPr lang="de-DE" dirty="0" err="1"/>
              <a:t>identity</a:t>
            </a:r>
            <a:r>
              <a:rPr lang="de-DE" dirty="0"/>
              <a:t>) </a:t>
            </a:r>
            <a:r>
              <a:rPr lang="de-DE" dirty="0" err="1"/>
              <a:t>activation</a:t>
            </a:r>
            <a:r>
              <a:rPr lang="de-DE" dirty="0"/>
              <a:t> </a:t>
            </a:r>
            <a:r>
              <a:rPr lang="de-DE" dirty="0" err="1"/>
              <a:t>function</a:t>
            </a:r>
            <a:r>
              <a:rPr lang="de-DE" dirty="0"/>
              <a:t> (</a:t>
            </a:r>
            <a:r>
              <a:rPr lang="de-DE" i="1" dirty="0"/>
              <a:t>f(x) = x</a:t>
            </a:r>
            <a:r>
              <a:rPr lang="de-DE" dirty="0"/>
              <a:t>) </a:t>
            </a:r>
            <a:r>
              <a:rPr lang="de-DE" dirty="0" err="1"/>
              <a:t>our</a:t>
            </a:r>
            <a:r>
              <a:rPr lang="de-DE" dirty="0"/>
              <a:t> </a:t>
            </a:r>
            <a:r>
              <a:rPr lang="de-DE" dirty="0" err="1"/>
              <a:t>model</a:t>
            </a:r>
            <a:r>
              <a:rPr lang="de-DE" dirty="0"/>
              <a:t> </a:t>
            </a:r>
            <a:r>
              <a:rPr lang="de-DE" dirty="0" err="1"/>
              <a:t>simplifies</a:t>
            </a:r>
            <a:r>
              <a:rPr lang="de-DE" dirty="0"/>
              <a:t> </a:t>
            </a:r>
            <a:r>
              <a:rPr lang="de-DE" dirty="0" err="1"/>
              <a:t>to</a:t>
            </a:r>
            <a:r>
              <a:rPr lang="de-DE" dirty="0"/>
              <a:t> </a:t>
            </a:r>
            <a:r>
              <a:rPr lang="de-DE" dirty="0" err="1">
                <a:solidFill>
                  <a:srgbClr val="F61F1F"/>
                </a:solidFill>
              </a:rPr>
              <a:t>W</a:t>
            </a:r>
            <a:r>
              <a:rPr lang="de-DE" dirty="0" err="1">
                <a:solidFill>
                  <a:srgbClr val="0000F9"/>
                </a:solidFill>
              </a:rPr>
              <a:t>x</a:t>
            </a:r>
            <a:r>
              <a:rPr lang="de-DE" dirty="0"/>
              <a:t> + </a:t>
            </a:r>
            <a:r>
              <a:rPr lang="de-DE" dirty="0">
                <a:solidFill>
                  <a:srgbClr val="F50B0E"/>
                </a:solidFill>
              </a:rPr>
              <a:t>b</a:t>
            </a:r>
          </a:p>
          <a:p>
            <a:r>
              <a:rPr lang="de-DE" dirty="0">
                <a:solidFill>
                  <a:srgbClr val="F61F1F"/>
                </a:solidFill>
              </a:rPr>
              <a:t>W</a:t>
            </a:r>
            <a:r>
              <a:rPr lang="de-DE" dirty="0"/>
              <a:t>: Matrix </a:t>
            </a:r>
            <a:r>
              <a:rPr lang="de-DE" dirty="0" err="1"/>
              <a:t>of</a:t>
            </a:r>
            <a:r>
              <a:rPr lang="de-DE" dirty="0"/>
              <a:t> </a:t>
            </a:r>
            <a:r>
              <a:rPr lang="de-DE" dirty="0" err="1"/>
              <a:t>weights</a:t>
            </a:r>
            <a:endParaRPr lang="de-DE" dirty="0"/>
          </a:p>
          <a:p>
            <a:r>
              <a:rPr lang="de-DE" dirty="0">
                <a:solidFill>
                  <a:srgbClr val="0000F9"/>
                </a:solidFill>
              </a:rPr>
              <a:t>x</a:t>
            </a:r>
            <a:r>
              <a:rPr lang="de-DE" dirty="0"/>
              <a:t>: </a:t>
            </a:r>
            <a:r>
              <a:rPr lang="de-DE" dirty="0" err="1"/>
              <a:t>input</a:t>
            </a:r>
            <a:r>
              <a:rPr lang="de-DE" dirty="0"/>
              <a:t> </a:t>
            </a:r>
            <a:r>
              <a:rPr lang="de-DE" dirty="0" err="1"/>
              <a:t>vector</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Grafik 8"/>
          <p:cNvPicPr>
            <a:picLocks noChangeAspect="1"/>
          </p:cNvPicPr>
          <p:nvPr/>
        </p:nvPicPr>
        <p:blipFill>
          <a:blip r:embed="rId2"/>
          <a:stretch>
            <a:fillRect/>
          </a:stretch>
        </p:blipFill>
        <p:spPr>
          <a:xfrm>
            <a:off x="5268913" y="1694180"/>
            <a:ext cx="5991225" cy="2505075"/>
          </a:xfrm>
          <a:prstGeom prst="rect">
            <a:avLst/>
          </a:prstGeom>
        </p:spPr>
      </p:pic>
    </p:spTree>
    <p:extLst>
      <p:ext uri="{BB962C8B-B14F-4D97-AF65-F5344CB8AC3E}">
        <p14:creationId xmlns:p14="http://schemas.microsoft.com/office/powerpoint/2010/main" val="613370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Linear Layer</a:t>
            </a:r>
            <a:endParaRPr lang="de-AT" dirty="0"/>
          </a:p>
        </p:txBody>
      </p:sp>
      <p:sp>
        <p:nvSpPr>
          <p:cNvPr id="3" name="Inhaltsplatzhalter 2"/>
          <p:cNvSpPr>
            <a:spLocks noGrp="1"/>
          </p:cNvSpPr>
          <p:nvPr>
            <p:ph sz="quarter" idx="14"/>
          </p:nvPr>
        </p:nvSpPr>
        <p:spPr/>
        <p:txBody>
          <a:bodyPr/>
          <a:lstStyle/>
          <a:p>
            <a:r>
              <a:rPr lang="de-DE" dirty="0" err="1"/>
              <a:t>For</a:t>
            </a:r>
            <a:r>
              <a:rPr lang="de-DE" dirty="0"/>
              <a:t> </a:t>
            </a:r>
            <a:r>
              <a:rPr lang="de-DE" dirty="0" err="1"/>
              <a:t>any</a:t>
            </a:r>
            <a:r>
              <a:rPr lang="de-DE" dirty="0"/>
              <a:t> </a:t>
            </a:r>
            <a:r>
              <a:rPr lang="de-DE" dirty="0" err="1"/>
              <a:t>other</a:t>
            </a:r>
            <a:r>
              <a:rPr lang="de-DE" dirty="0"/>
              <a:t> (non-linear) </a:t>
            </a:r>
            <a:r>
              <a:rPr lang="de-DE" dirty="0" err="1"/>
              <a:t>activation</a:t>
            </a:r>
            <a:r>
              <a:rPr lang="de-DE" dirty="0"/>
              <a:t> </a:t>
            </a:r>
            <a:r>
              <a:rPr lang="de-DE" dirty="0" err="1"/>
              <a:t>function</a:t>
            </a:r>
            <a:r>
              <a:rPr lang="de-DE" dirty="0"/>
              <a:t> </a:t>
            </a:r>
            <a:r>
              <a:rPr lang="de-DE" dirty="0" err="1"/>
              <a:t>the</a:t>
            </a:r>
            <a:r>
              <a:rPr lang="de-DE" dirty="0"/>
              <a:t> </a:t>
            </a:r>
            <a:r>
              <a:rPr lang="de-DE" dirty="0" err="1"/>
              <a:t>activation</a:t>
            </a:r>
            <a:r>
              <a:rPr lang="de-DE" dirty="0"/>
              <a:t> </a:t>
            </a:r>
            <a:r>
              <a:rPr lang="de-DE" dirty="0" err="1"/>
              <a:t>function</a:t>
            </a:r>
            <a:r>
              <a:rPr lang="de-DE" dirty="0"/>
              <a:t> </a:t>
            </a:r>
            <a:r>
              <a:rPr lang="de-DE" dirty="0" err="1"/>
              <a:t>is</a:t>
            </a:r>
            <a:r>
              <a:rPr lang="de-DE" dirty="0"/>
              <a:t> </a:t>
            </a:r>
            <a:r>
              <a:rPr lang="de-DE" dirty="0" err="1"/>
              <a:t>applied</a:t>
            </a:r>
            <a:r>
              <a:rPr lang="de-DE" dirty="0"/>
              <a:t> </a:t>
            </a:r>
            <a:r>
              <a:rPr lang="de-DE" dirty="0" err="1"/>
              <a:t>point-wise</a:t>
            </a:r>
            <a:r>
              <a:rPr lang="de-DE" dirty="0"/>
              <a:t> </a:t>
            </a:r>
            <a:r>
              <a:rPr lang="de-DE" dirty="0" err="1"/>
              <a:t>to</a:t>
            </a:r>
            <a:r>
              <a:rPr lang="de-DE" dirty="0"/>
              <a:t> </a:t>
            </a:r>
            <a:r>
              <a:rPr lang="de-DE" dirty="0" err="1">
                <a:solidFill>
                  <a:srgbClr val="F61F1F"/>
                </a:solidFill>
              </a:rPr>
              <a:t>W</a:t>
            </a:r>
            <a:r>
              <a:rPr lang="de-DE" dirty="0" err="1">
                <a:solidFill>
                  <a:srgbClr val="0000F9"/>
                </a:solidFill>
              </a:rPr>
              <a:t>x</a:t>
            </a:r>
            <a:r>
              <a:rPr lang="de-DE" dirty="0"/>
              <a:t> + </a:t>
            </a:r>
            <a:r>
              <a:rPr lang="de-DE" dirty="0">
                <a:solidFill>
                  <a:srgbClr val="F50B0E"/>
                </a:solidFill>
              </a:rPr>
              <a:t>b</a:t>
            </a:r>
          </a:p>
          <a:p>
            <a:r>
              <a:rPr lang="de-DE" dirty="0"/>
              <a:t>Matrix </a:t>
            </a:r>
            <a:r>
              <a:rPr lang="de-DE" dirty="0" err="1"/>
              <a:t>multiplications</a:t>
            </a:r>
            <a:r>
              <a:rPr lang="de-DE" dirty="0"/>
              <a:t> </a:t>
            </a:r>
            <a:r>
              <a:rPr lang="de-DE" dirty="0" err="1"/>
              <a:t>can</a:t>
            </a:r>
            <a:r>
              <a:rPr lang="de-DE" dirty="0"/>
              <a:t> </a:t>
            </a:r>
            <a:r>
              <a:rPr lang="de-DE" dirty="0" err="1"/>
              <a:t>be</a:t>
            </a:r>
            <a:r>
              <a:rPr lang="de-DE" dirty="0"/>
              <a:t> </a:t>
            </a:r>
            <a:r>
              <a:rPr lang="de-DE" dirty="0" err="1"/>
              <a:t>done</a:t>
            </a:r>
            <a:r>
              <a:rPr lang="de-DE" dirty="0"/>
              <a:t> </a:t>
            </a:r>
            <a:r>
              <a:rPr lang="de-DE" dirty="0" err="1"/>
              <a:t>very</a:t>
            </a:r>
            <a:r>
              <a:rPr lang="de-DE" dirty="0"/>
              <a:t> </a:t>
            </a:r>
            <a:r>
              <a:rPr lang="de-DE" dirty="0" err="1"/>
              <a:t>efficient</a:t>
            </a:r>
            <a:endParaRPr lang="de-DE" dirty="0"/>
          </a:p>
          <a:p>
            <a:r>
              <a:rPr lang="de-DE" dirty="0" err="1"/>
              <a:t>Highly</a:t>
            </a:r>
            <a:r>
              <a:rPr lang="de-DE" dirty="0"/>
              <a:t> </a:t>
            </a:r>
            <a:r>
              <a:rPr lang="de-DE" dirty="0" err="1"/>
              <a:t>optimized</a:t>
            </a:r>
            <a:r>
              <a:rPr lang="de-DE" dirty="0"/>
              <a:t> </a:t>
            </a:r>
            <a:r>
              <a:rPr lang="de-DE" dirty="0" err="1"/>
              <a:t>hardware</a:t>
            </a:r>
            <a:r>
              <a:rPr lang="de-DE" dirty="0"/>
              <a:t> (GPU/TPU)</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6134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Activiation</a:t>
            </a:r>
            <a:r>
              <a:rPr lang="de-DE" dirty="0"/>
              <a:t> </a:t>
            </a:r>
            <a:r>
              <a:rPr lang="de-DE" dirty="0" err="1"/>
              <a:t>Functions</a:t>
            </a:r>
            <a:endParaRPr lang="de-AT" dirty="0"/>
          </a:p>
        </p:txBody>
      </p:sp>
      <p:sp>
        <p:nvSpPr>
          <p:cNvPr id="3" name="Inhaltsplatzhalter 2"/>
          <p:cNvSpPr>
            <a:spLocks noGrp="1"/>
          </p:cNvSpPr>
          <p:nvPr>
            <p:ph sz="quarter" idx="14"/>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pPr marL="0" indent="0">
              <a:buNone/>
            </a:pPr>
            <a:r>
              <a:rPr lang="de-DE" dirty="0"/>
              <a:t>etc…</a:t>
            </a: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2023</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a:hlinkClick r:id="rId2"/>
          </p:cNvPr>
          <p:cNvPicPr>
            <a:picLocks noChangeAspect="1"/>
          </p:cNvPicPr>
          <p:nvPr/>
        </p:nvPicPr>
        <p:blipFill>
          <a:blip r:embed="rId3"/>
          <a:stretch>
            <a:fillRect/>
          </a:stretch>
        </p:blipFill>
        <p:spPr>
          <a:xfrm>
            <a:off x="1002983" y="1694180"/>
            <a:ext cx="7949513" cy="3734448"/>
          </a:xfrm>
          <a:prstGeom prst="rect">
            <a:avLst/>
          </a:prstGeom>
        </p:spPr>
      </p:pic>
    </p:spTree>
    <p:extLst>
      <p:ext uri="{BB962C8B-B14F-4D97-AF65-F5344CB8AC3E}">
        <p14:creationId xmlns:p14="http://schemas.microsoft.com/office/powerpoint/2010/main" val="410182452"/>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8757C30-AE9A-4680-90EB-19D282EC2B7C}">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230e9df3-be65-4c73-a93b-d1236ebd677e"/>
    <ds:schemaRef ds:uri="http://schemas.microsoft.com/sharepoint/v3"/>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{637F2121-6AB4-4121-9F3A-3272A1A88CF7}tf89117832_win32</Template>
  <TotalTime>0</TotalTime>
  <Words>2334</Words>
  <Application>Microsoft Office PowerPoint</Application>
  <PresentationFormat>Widescreen</PresentationFormat>
  <Paragraphs>380</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Avenir Next LT Pro</vt:lpstr>
      <vt:lpstr>Calibri</vt:lpstr>
      <vt:lpstr>ColorBlockVTI</vt:lpstr>
      <vt:lpstr>Natural Language Processing</vt:lpstr>
      <vt:lpstr>Contents</vt:lpstr>
      <vt:lpstr>What we will not talk about</vt:lpstr>
      <vt:lpstr>Artificial Neural Networks</vt:lpstr>
      <vt:lpstr>Real Neurons</vt:lpstr>
      <vt:lpstr>Artificial Neurons</vt:lpstr>
      <vt:lpstr>Linear Layer</vt:lpstr>
      <vt:lpstr>Linear Layer</vt:lpstr>
      <vt:lpstr>Activiation Functions</vt:lpstr>
      <vt:lpstr>Learning</vt:lpstr>
      <vt:lpstr>Implementations</vt:lpstr>
      <vt:lpstr>Artificial Neural Networks in NLP</vt:lpstr>
      <vt:lpstr>Convolutional Neural Networks</vt:lpstr>
      <vt:lpstr>Convolution</vt:lpstr>
      <vt:lpstr>Convolution</vt:lpstr>
      <vt:lpstr>Pooling</vt:lpstr>
      <vt:lpstr>Example of a deep CNN (AlexNet)</vt:lpstr>
      <vt:lpstr>CNNs for NLP</vt:lpstr>
      <vt:lpstr>Minimal Keras NLP CNN Example</vt:lpstr>
      <vt:lpstr>Recurrent Neural Networks</vt:lpstr>
      <vt:lpstr>Texts are Sequences</vt:lpstr>
      <vt:lpstr>Recurrent Neural Networks</vt:lpstr>
      <vt:lpstr>Recurrent Neural Networks</vt:lpstr>
      <vt:lpstr>RNNs for NLP</vt:lpstr>
      <vt:lpstr>Minimal Keras NLP RNN Example</vt:lpstr>
      <vt:lpstr>Transformers</vt:lpstr>
      <vt:lpstr>Attention</vt:lpstr>
      <vt:lpstr>Neural Attention Models</vt:lpstr>
      <vt:lpstr>Transformers</vt:lpstr>
      <vt:lpstr>Large Language Models</vt:lpstr>
      <vt:lpstr>Large Language Models</vt:lpstr>
      <vt:lpstr>How does ChatGPT learn?</vt:lpstr>
      <vt:lpstr>Limitations and Concerns</vt:lpstr>
      <vt:lpstr>gpt.fh-ooe.at</vt:lpstr>
      <vt:lpstr>Generative Models</vt:lpstr>
      <vt:lpstr>Sequence to Sequence Models</vt:lpstr>
      <vt:lpstr>Sequence to Sequence Models</vt:lpstr>
      <vt:lpstr>Sequence to Sequence Models</vt:lpstr>
      <vt:lpstr>Seq2Seq Applications</vt:lpstr>
      <vt:lpstr>Sentiment Analysis</vt:lpstr>
      <vt:lpstr>Sentiment Analysis</vt:lpstr>
      <vt:lpstr>Sentiment Analysis</vt:lpstr>
      <vt:lpstr>Image Captioning</vt:lpstr>
      <vt:lpstr>Image Captioning</vt:lpstr>
      <vt:lpstr>Image Captioning</vt:lpstr>
      <vt:lpstr>Real-Life Example</vt:lpstr>
      <vt:lpstr>Background</vt:lpstr>
      <vt:lpstr>Data</vt:lpstr>
      <vt:lpstr>Preprocessing</vt:lpstr>
      <vt:lpstr>Methods and Classifiers</vt:lpstr>
      <vt:lpstr>Results</vt:lpstr>
      <vt:lpstr>GRU-NN with FastText Features</vt:lpstr>
      <vt:lpstr>Feature Importance (RF)</vt:lpstr>
      <vt:lpstr>Final Remarks</vt:lpstr>
      <vt:lpstr>Homework/Exercise 2</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Birklbauer Micha</dc:creator>
  <cp:lastModifiedBy>Birklbauer Micha</cp:lastModifiedBy>
  <cp:revision>52</cp:revision>
  <dcterms:created xsi:type="dcterms:W3CDTF">2022-11-15T19:52:04Z</dcterms:created>
  <dcterms:modified xsi:type="dcterms:W3CDTF">2023-10-27T14:19:13Z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